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 id="2147483730" r:id="rId2"/>
    <p:sldMasterId id="2147483800" r:id="rId3"/>
    <p:sldMasterId id="2147483656" r:id="rId4"/>
  </p:sldMasterIdLst>
  <p:notesMasterIdLst>
    <p:notesMasterId r:id="rId64"/>
  </p:notesMasterIdLst>
  <p:handoutMasterIdLst>
    <p:handoutMasterId r:id="rId65"/>
  </p:handoutMasterIdLst>
  <p:sldIdLst>
    <p:sldId id="345" r:id="rId5"/>
    <p:sldId id="477" r:id="rId6"/>
    <p:sldId id="491" r:id="rId7"/>
    <p:sldId id="548" r:id="rId8"/>
    <p:sldId id="277" r:id="rId9"/>
    <p:sldId id="547" r:id="rId10"/>
    <p:sldId id="482" r:id="rId11"/>
    <p:sldId id="278" r:id="rId12"/>
    <p:sldId id="484" r:id="rId13"/>
    <p:sldId id="296" r:id="rId14"/>
    <p:sldId id="486" r:id="rId15"/>
    <p:sldId id="478" r:id="rId16"/>
    <p:sldId id="536" r:id="rId17"/>
    <p:sldId id="537" r:id="rId18"/>
    <p:sldId id="487" r:id="rId19"/>
    <p:sldId id="488" r:id="rId20"/>
    <p:sldId id="492" r:id="rId21"/>
    <p:sldId id="493" r:id="rId22"/>
    <p:sldId id="495" r:id="rId23"/>
    <p:sldId id="538" r:id="rId24"/>
    <p:sldId id="550" r:id="rId25"/>
    <p:sldId id="494" r:id="rId26"/>
    <p:sldId id="540" r:id="rId27"/>
    <p:sldId id="501" r:id="rId28"/>
    <p:sldId id="499" r:id="rId29"/>
    <p:sldId id="496" r:id="rId30"/>
    <p:sldId id="503" r:id="rId31"/>
    <p:sldId id="504" r:id="rId32"/>
    <p:sldId id="497" r:id="rId33"/>
    <p:sldId id="542" r:id="rId34"/>
    <p:sldId id="549" r:id="rId35"/>
    <p:sldId id="505" r:id="rId36"/>
    <p:sldId id="507" r:id="rId37"/>
    <p:sldId id="508" r:id="rId38"/>
    <p:sldId id="498" r:id="rId39"/>
    <p:sldId id="544" r:id="rId40"/>
    <p:sldId id="545" r:id="rId41"/>
    <p:sldId id="546" r:id="rId42"/>
    <p:sldId id="513" r:id="rId43"/>
    <p:sldId id="514" r:id="rId44"/>
    <p:sldId id="512" r:id="rId45"/>
    <p:sldId id="500" r:id="rId46"/>
    <p:sldId id="515" r:id="rId47"/>
    <p:sldId id="517" r:id="rId48"/>
    <p:sldId id="518" r:id="rId49"/>
    <p:sldId id="520" r:id="rId50"/>
    <p:sldId id="516" r:id="rId51"/>
    <p:sldId id="521" r:id="rId52"/>
    <p:sldId id="522" r:id="rId53"/>
    <p:sldId id="523" r:id="rId54"/>
    <p:sldId id="524" r:id="rId55"/>
    <p:sldId id="526" r:id="rId56"/>
    <p:sldId id="527" r:id="rId57"/>
    <p:sldId id="528" r:id="rId58"/>
    <p:sldId id="525" r:id="rId59"/>
    <p:sldId id="532" r:id="rId60"/>
    <p:sldId id="533" r:id="rId61"/>
    <p:sldId id="531" r:id="rId62"/>
    <p:sldId id="534" r:id="rId63"/>
  </p:sldIdLst>
  <p:sldSz cx="6858000" cy="5143500"/>
  <p:notesSz cx="6797675" cy="9926638"/>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6" userDrawn="1">
          <p15:clr>
            <a:srgbClr val="A4A3A4"/>
          </p15:clr>
        </p15:guide>
        <p15:guide id="7" pos="425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143" autoAdjust="0"/>
    <p:restoredTop sz="85580" autoAdjust="0"/>
  </p:normalViewPr>
  <p:slideViewPr>
    <p:cSldViewPr snapToGrid="0" snapToObjects="1" showGuides="1">
      <p:cViewPr>
        <p:scale>
          <a:sx n="150" d="100"/>
          <a:sy n="150" d="100"/>
        </p:scale>
        <p:origin x="1452" y="672"/>
      </p:cViewPr>
      <p:guideLst>
        <p:guide orient="horz"/>
        <p:guide/>
        <p:guide pos="425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55" d="100"/>
          <a:sy n="55" d="100"/>
        </p:scale>
        <p:origin x="-2770" y="-8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2418" tIns="46209" rIns="92418" bIns="46209" rtlCol="0"/>
          <a:lstStyle>
            <a:lvl1pPr algn="l">
              <a:defRPr sz="1200"/>
            </a:lvl1pPr>
          </a:lstStyle>
          <a:p>
            <a:endParaRPr lang="en-US"/>
          </a:p>
        </p:txBody>
      </p:sp>
      <p:sp>
        <p:nvSpPr>
          <p:cNvPr id="3" name="Date Placeholder 2"/>
          <p:cNvSpPr>
            <a:spLocks noGrp="1"/>
          </p:cNvSpPr>
          <p:nvPr>
            <p:ph type="dt" sz="quarter" idx="1"/>
          </p:nvPr>
        </p:nvSpPr>
        <p:spPr>
          <a:xfrm>
            <a:off x="3850442" y="0"/>
            <a:ext cx="2945659" cy="496332"/>
          </a:xfrm>
          <a:prstGeom prst="rect">
            <a:avLst/>
          </a:prstGeom>
        </p:spPr>
        <p:txBody>
          <a:bodyPr vert="horz" lIns="92418" tIns="46209" rIns="92418" bIns="46209" rtlCol="0"/>
          <a:lstStyle>
            <a:lvl1pPr algn="r">
              <a:defRPr sz="1200"/>
            </a:lvl1pPr>
          </a:lstStyle>
          <a:p>
            <a:fld id="{3BBED7E8-0829-F34C-B479-A757805E6C1B}" type="datetimeFigureOut">
              <a:rPr lang="en-US" smtClean="0"/>
              <a:pPr/>
              <a:t>9/3/2019</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2418" tIns="46209" rIns="92418" bIns="46209" rtlCol="0" anchor="b"/>
          <a:lstStyle>
            <a:lvl1pPr algn="l">
              <a:defRPr sz="1200"/>
            </a:lvl1pPr>
          </a:lstStyle>
          <a:p>
            <a:endParaRPr lang="en-US"/>
          </a:p>
        </p:txBody>
      </p:sp>
      <p:sp>
        <p:nvSpPr>
          <p:cNvPr id="5" name="Slide Number Placeholder 4"/>
          <p:cNvSpPr>
            <a:spLocks noGrp="1"/>
          </p:cNvSpPr>
          <p:nvPr>
            <p:ph type="sldNum" sz="quarter" idx="3"/>
          </p:nvPr>
        </p:nvSpPr>
        <p:spPr>
          <a:xfrm>
            <a:off x="3850442" y="9428583"/>
            <a:ext cx="2945659" cy="496332"/>
          </a:xfrm>
          <a:prstGeom prst="rect">
            <a:avLst/>
          </a:prstGeom>
        </p:spPr>
        <p:txBody>
          <a:bodyPr vert="horz" lIns="92418" tIns="46209" rIns="92418" bIns="46209"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2418" tIns="46209" rIns="92418" bIns="46209" rtlCol="0"/>
          <a:lstStyle>
            <a:lvl1pPr algn="l">
              <a:defRPr sz="1200"/>
            </a:lvl1pPr>
          </a:lstStyle>
          <a:p>
            <a:endParaRPr lang="en-US"/>
          </a:p>
        </p:txBody>
      </p:sp>
      <p:sp>
        <p:nvSpPr>
          <p:cNvPr id="3" name="Date Placeholder 2"/>
          <p:cNvSpPr>
            <a:spLocks noGrp="1"/>
          </p:cNvSpPr>
          <p:nvPr>
            <p:ph type="dt" idx="1"/>
          </p:nvPr>
        </p:nvSpPr>
        <p:spPr>
          <a:xfrm>
            <a:off x="3850442" y="0"/>
            <a:ext cx="2945659" cy="496332"/>
          </a:xfrm>
          <a:prstGeom prst="rect">
            <a:avLst/>
          </a:prstGeom>
        </p:spPr>
        <p:txBody>
          <a:bodyPr vert="horz" lIns="92418" tIns="46209" rIns="92418" bIns="46209" rtlCol="0"/>
          <a:lstStyle>
            <a:lvl1pPr algn="r">
              <a:defRPr sz="1200"/>
            </a:lvl1pPr>
          </a:lstStyle>
          <a:p>
            <a:fld id="{6C7E4F11-7667-5045-A00B-01970EA44BB5}" type="datetimeFigureOut">
              <a:rPr lang="en-US" smtClean="0"/>
              <a:pPr/>
              <a:t>9/3/2019</a:t>
            </a:fld>
            <a:endParaRPr lang="en-US"/>
          </a:p>
        </p:txBody>
      </p:sp>
      <p:sp>
        <p:nvSpPr>
          <p:cNvPr id="4" name="Slide Image Placeholder 3"/>
          <p:cNvSpPr>
            <a:spLocks noGrp="1" noRot="1" noChangeAspect="1"/>
          </p:cNvSpPr>
          <p:nvPr>
            <p:ph type="sldImg" idx="2"/>
          </p:nvPr>
        </p:nvSpPr>
        <p:spPr>
          <a:xfrm>
            <a:off x="917575" y="744538"/>
            <a:ext cx="4962525" cy="3721100"/>
          </a:xfrm>
          <a:prstGeom prst="rect">
            <a:avLst/>
          </a:prstGeom>
          <a:noFill/>
          <a:ln w="12700">
            <a:solidFill>
              <a:prstClr val="black"/>
            </a:solidFill>
          </a:ln>
        </p:spPr>
        <p:txBody>
          <a:bodyPr vert="horz" lIns="92418" tIns="46209" rIns="92418" bIns="46209" rtlCol="0" anchor="ctr"/>
          <a:lstStyle/>
          <a:p>
            <a:endParaRPr lang="en-US"/>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2418" tIns="46209" rIns="92418" bIns="46209"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2418" tIns="46209" rIns="92418" bIns="46209" rtlCol="0" anchor="b"/>
          <a:lstStyle>
            <a:lvl1pPr algn="l">
              <a:defRPr sz="1200"/>
            </a:lvl1pPr>
          </a:lstStyle>
          <a:p>
            <a:endParaRPr lang="en-US"/>
          </a:p>
        </p:txBody>
      </p:sp>
      <p:sp>
        <p:nvSpPr>
          <p:cNvPr id="7" name="Slide Number Placeholder 6"/>
          <p:cNvSpPr>
            <a:spLocks noGrp="1"/>
          </p:cNvSpPr>
          <p:nvPr>
            <p:ph type="sldNum" sz="quarter" idx="5"/>
          </p:nvPr>
        </p:nvSpPr>
        <p:spPr>
          <a:xfrm>
            <a:off x="3850442" y="9428583"/>
            <a:ext cx="2945659" cy="496332"/>
          </a:xfrm>
          <a:prstGeom prst="rect">
            <a:avLst/>
          </a:prstGeom>
        </p:spPr>
        <p:txBody>
          <a:bodyPr vert="horz" lIns="92418" tIns="46209" rIns="92418" bIns="46209"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17575" y="744538"/>
            <a:ext cx="4962525" cy="3721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D751AE-7ABC-314D-AFAD-47B860ED6FFE}" type="slidenum">
              <a:rPr lang="en-US" smtClean="0"/>
              <a:pPr/>
              <a:t>1</a:t>
            </a:fld>
            <a:endParaRPr lang="en-US"/>
          </a:p>
        </p:txBody>
      </p:sp>
    </p:spTree>
    <p:extLst>
      <p:ext uri="{BB962C8B-B14F-4D97-AF65-F5344CB8AC3E}">
        <p14:creationId xmlns:p14="http://schemas.microsoft.com/office/powerpoint/2010/main" val="149868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플루티폼</a:t>
            </a:r>
            <a:r>
              <a:rPr lang="ko-KR" altLang="en-US" dirty="0"/>
              <a:t> 흡입보조기구</a:t>
            </a:r>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23</a:t>
            </a:fld>
            <a:endParaRPr lang="ko-KR" altLang="en-US"/>
          </a:p>
        </p:txBody>
      </p:sp>
    </p:spTree>
    <p:extLst>
      <p:ext uri="{BB962C8B-B14F-4D97-AF65-F5344CB8AC3E}">
        <p14:creationId xmlns:p14="http://schemas.microsoft.com/office/powerpoint/2010/main" val="394555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플루티폼</a:t>
            </a:r>
            <a:r>
              <a:rPr lang="ko-KR" altLang="en-US" dirty="0"/>
              <a:t> 흡입보조기구</a:t>
            </a:r>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24</a:t>
            </a:fld>
            <a:endParaRPr lang="ko-KR" altLang="en-US"/>
          </a:p>
        </p:txBody>
      </p:sp>
    </p:spTree>
    <p:extLst>
      <p:ext uri="{BB962C8B-B14F-4D97-AF65-F5344CB8AC3E}">
        <p14:creationId xmlns:p14="http://schemas.microsoft.com/office/powerpoint/2010/main" val="2912246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25</a:t>
            </a:fld>
            <a:endParaRPr lang="ko-KR" altLang="en-US"/>
          </a:p>
        </p:txBody>
      </p:sp>
    </p:spTree>
    <p:extLst>
      <p:ext uri="{BB962C8B-B14F-4D97-AF65-F5344CB8AC3E}">
        <p14:creationId xmlns:p14="http://schemas.microsoft.com/office/powerpoint/2010/main" val="7267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26</a:t>
            </a:fld>
            <a:endParaRPr lang="ko-KR" altLang="en-US"/>
          </a:p>
        </p:txBody>
      </p:sp>
    </p:spTree>
    <p:extLst>
      <p:ext uri="{BB962C8B-B14F-4D97-AF65-F5344CB8AC3E}">
        <p14:creationId xmlns:p14="http://schemas.microsoft.com/office/powerpoint/2010/main" val="3978828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27</a:t>
            </a:fld>
            <a:endParaRPr lang="ko-KR" altLang="en-US"/>
          </a:p>
        </p:txBody>
      </p:sp>
    </p:spTree>
    <p:extLst>
      <p:ext uri="{BB962C8B-B14F-4D97-AF65-F5344CB8AC3E}">
        <p14:creationId xmlns:p14="http://schemas.microsoft.com/office/powerpoint/2010/main" val="291438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28</a:t>
            </a:fld>
            <a:endParaRPr lang="ko-KR" altLang="en-US"/>
          </a:p>
        </p:txBody>
      </p:sp>
    </p:spTree>
    <p:extLst>
      <p:ext uri="{BB962C8B-B14F-4D97-AF65-F5344CB8AC3E}">
        <p14:creationId xmlns:p14="http://schemas.microsoft.com/office/powerpoint/2010/main" val="551341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29</a:t>
            </a:fld>
            <a:endParaRPr lang="ko-KR" altLang="en-US"/>
          </a:p>
        </p:txBody>
      </p:sp>
    </p:spTree>
    <p:extLst>
      <p:ext uri="{BB962C8B-B14F-4D97-AF65-F5344CB8AC3E}">
        <p14:creationId xmlns:p14="http://schemas.microsoft.com/office/powerpoint/2010/main" val="1698546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30</a:t>
            </a:fld>
            <a:endParaRPr lang="ko-KR" altLang="en-US"/>
          </a:p>
        </p:txBody>
      </p:sp>
    </p:spTree>
    <p:extLst>
      <p:ext uri="{BB962C8B-B14F-4D97-AF65-F5344CB8AC3E}">
        <p14:creationId xmlns:p14="http://schemas.microsoft.com/office/powerpoint/2010/main" val="140927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31</a:t>
            </a:fld>
            <a:endParaRPr lang="ko-KR" altLang="en-US"/>
          </a:p>
        </p:txBody>
      </p:sp>
    </p:spTree>
    <p:extLst>
      <p:ext uri="{BB962C8B-B14F-4D97-AF65-F5344CB8AC3E}">
        <p14:creationId xmlns:p14="http://schemas.microsoft.com/office/powerpoint/2010/main" val="340933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32</a:t>
            </a:fld>
            <a:endParaRPr lang="ko-KR" altLang="en-US"/>
          </a:p>
        </p:txBody>
      </p:sp>
    </p:spTree>
    <p:extLst>
      <p:ext uri="{BB962C8B-B14F-4D97-AF65-F5344CB8AC3E}">
        <p14:creationId xmlns:p14="http://schemas.microsoft.com/office/powerpoint/2010/main" val="346116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15</a:t>
            </a:fld>
            <a:endParaRPr lang="ko-KR" altLang="en-US"/>
          </a:p>
        </p:txBody>
      </p:sp>
    </p:spTree>
    <p:extLst>
      <p:ext uri="{BB962C8B-B14F-4D97-AF65-F5344CB8AC3E}">
        <p14:creationId xmlns:p14="http://schemas.microsoft.com/office/powerpoint/2010/main" val="1708611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33</a:t>
            </a:fld>
            <a:endParaRPr lang="ko-KR" altLang="en-US"/>
          </a:p>
        </p:txBody>
      </p:sp>
    </p:spTree>
    <p:extLst>
      <p:ext uri="{BB962C8B-B14F-4D97-AF65-F5344CB8AC3E}">
        <p14:creationId xmlns:p14="http://schemas.microsoft.com/office/powerpoint/2010/main" val="1727199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34</a:t>
            </a:fld>
            <a:endParaRPr lang="ko-KR" altLang="en-US"/>
          </a:p>
        </p:txBody>
      </p:sp>
    </p:spTree>
    <p:extLst>
      <p:ext uri="{BB962C8B-B14F-4D97-AF65-F5344CB8AC3E}">
        <p14:creationId xmlns:p14="http://schemas.microsoft.com/office/powerpoint/2010/main" val="3683258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35</a:t>
            </a:fld>
            <a:endParaRPr lang="ko-KR" altLang="en-US"/>
          </a:p>
        </p:txBody>
      </p:sp>
    </p:spTree>
    <p:extLst>
      <p:ext uri="{BB962C8B-B14F-4D97-AF65-F5344CB8AC3E}">
        <p14:creationId xmlns:p14="http://schemas.microsoft.com/office/powerpoint/2010/main" val="81647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36</a:t>
            </a:fld>
            <a:endParaRPr lang="ko-KR" altLang="en-US"/>
          </a:p>
        </p:txBody>
      </p:sp>
    </p:spTree>
    <p:extLst>
      <p:ext uri="{BB962C8B-B14F-4D97-AF65-F5344CB8AC3E}">
        <p14:creationId xmlns:p14="http://schemas.microsoft.com/office/powerpoint/2010/main" val="1729964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37</a:t>
            </a:fld>
            <a:endParaRPr lang="ko-KR" altLang="en-US"/>
          </a:p>
        </p:txBody>
      </p:sp>
    </p:spTree>
    <p:extLst>
      <p:ext uri="{BB962C8B-B14F-4D97-AF65-F5344CB8AC3E}">
        <p14:creationId xmlns:p14="http://schemas.microsoft.com/office/powerpoint/2010/main" val="3758642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38</a:t>
            </a:fld>
            <a:endParaRPr lang="ko-KR" altLang="en-US"/>
          </a:p>
        </p:txBody>
      </p:sp>
    </p:spTree>
    <p:extLst>
      <p:ext uri="{BB962C8B-B14F-4D97-AF65-F5344CB8AC3E}">
        <p14:creationId xmlns:p14="http://schemas.microsoft.com/office/powerpoint/2010/main" val="10749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16</a:t>
            </a:fld>
            <a:endParaRPr lang="ko-KR" altLang="en-US"/>
          </a:p>
        </p:txBody>
      </p:sp>
    </p:spTree>
    <p:extLst>
      <p:ext uri="{BB962C8B-B14F-4D97-AF65-F5344CB8AC3E}">
        <p14:creationId xmlns:p14="http://schemas.microsoft.com/office/powerpoint/2010/main" val="103285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17</a:t>
            </a:fld>
            <a:endParaRPr lang="ko-KR" altLang="en-US"/>
          </a:p>
        </p:txBody>
      </p:sp>
    </p:spTree>
    <p:extLst>
      <p:ext uri="{BB962C8B-B14F-4D97-AF65-F5344CB8AC3E}">
        <p14:creationId xmlns:p14="http://schemas.microsoft.com/office/powerpoint/2010/main" val="180960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18</a:t>
            </a:fld>
            <a:endParaRPr lang="ko-KR" altLang="en-US"/>
          </a:p>
        </p:txBody>
      </p:sp>
    </p:spTree>
    <p:extLst>
      <p:ext uri="{BB962C8B-B14F-4D97-AF65-F5344CB8AC3E}">
        <p14:creationId xmlns:p14="http://schemas.microsoft.com/office/powerpoint/2010/main" val="394813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천식</a:t>
            </a:r>
            <a:r>
              <a:rPr lang="en-US" altLang="ko-KR" dirty="0"/>
              <a:t>, COPD 1</a:t>
            </a:r>
            <a:r>
              <a:rPr lang="ko-KR" altLang="en-US" dirty="0"/>
              <a:t>차 권장 치료약제는 흡입제임</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19</a:t>
            </a:fld>
            <a:endParaRPr lang="ko-KR" altLang="en-US"/>
          </a:p>
        </p:txBody>
      </p:sp>
    </p:spTree>
    <p:extLst>
      <p:ext uri="{BB962C8B-B14F-4D97-AF65-F5344CB8AC3E}">
        <p14:creationId xmlns:p14="http://schemas.microsoft.com/office/powerpoint/2010/main" val="382202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플루티폼</a:t>
            </a:r>
            <a:r>
              <a:rPr lang="ko-KR" altLang="en-US" dirty="0"/>
              <a:t> 흡입보조기구</a:t>
            </a:r>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20</a:t>
            </a:fld>
            <a:endParaRPr lang="ko-KR" altLang="en-US"/>
          </a:p>
        </p:txBody>
      </p:sp>
    </p:spTree>
    <p:extLst>
      <p:ext uri="{BB962C8B-B14F-4D97-AF65-F5344CB8AC3E}">
        <p14:creationId xmlns:p14="http://schemas.microsoft.com/office/powerpoint/2010/main" val="422228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플루티폼</a:t>
            </a:r>
            <a:r>
              <a:rPr lang="ko-KR" altLang="en-US" dirty="0"/>
              <a:t> 흡입보조기구</a:t>
            </a:r>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21</a:t>
            </a:fld>
            <a:endParaRPr lang="ko-KR" altLang="en-US"/>
          </a:p>
        </p:txBody>
      </p:sp>
    </p:spTree>
    <p:extLst>
      <p:ext uri="{BB962C8B-B14F-4D97-AF65-F5344CB8AC3E}">
        <p14:creationId xmlns:p14="http://schemas.microsoft.com/office/powerpoint/2010/main" val="72944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플루티폼</a:t>
            </a:r>
            <a:r>
              <a:rPr lang="ko-KR" altLang="en-US" dirty="0"/>
              <a:t> 흡입보조기구</a:t>
            </a:r>
          </a:p>
        </p:txBody>
      </p:sp>
      <p:sp>
        <p:nvSpPr>
          <p:cNvPr id="4" name="슬라이드 번호 개체 틀 3"/>
          <p:cNvSpPr>
            <a:spLocks noGrp="1"/>
          </p:cNvSpPr>
          <p:nvPr>
            <p:ph type="sldNum" sz="quarter" idx="10"/>
          </p:nvPr>
        </p:nvSpPr>
        <p:spPr/>
        <p:txBody>
          <a:bodyPr/>
          <a:lstStyle/>
          <a:p>
            <a:fld id="{D433E082-A452-4778-9751-C992BE148665}" type="slidenum">
              <a:rPr lang="ko-KR" altLang="en-US" smtClean="0"/>
              <a:t>22</a:t>
            </a:fld>
            <a:endParaRPr lang="ko-KR" altLang="en-US"/>
          </a:p>
        </p:txBody>
      </p:sp>
    </p:spTree>
    <p:extLst>
      <p:ext uri="{BB962C8B-B14F-4D97-AF65-F5344CB8AC3E}">
        <p14:creationId xmlns:p14="http://schemas.microsoft.com/office/powerpoint/2010/main" val="1292528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347" y="2876550"/>
            <a:ext cx="6642000" cy="2125664"/>
          </a:xfrm>
          <a:prstGeom prst="rect">
            <a:avLst/>
          </a:prstGeom>
        </p:spPr>
      </p:pic>
      <p:sp>
        <p:nvSpPr>
          <p:cNvPr id="10"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9538" y="2876550"/>
            <a:ext cx="6642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pic>
        <p:nvPicPr>
          <p:cNvPr id="10" name="Picture 9" descr="TLR9_Endosome_and_Receptor_RGB LR.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000" y="2878138"/>
            <a:ext cx="6642000" cy="2125663"/>
          </a:xfrm>
          <a:prstGeom prst="rect">
            <a:avLst/>
          </a:prstGeom>
        </p:spPr>
      </p:pic>
    </p:spTree>
    <p:extLst>
      <p:ext uri="{BB962C8B-B14F-4D97-AF65-F5344CB8AC3E}">
        <p14:creationId xmlns:p14="http://schemas.microsoft.com/office/powerpoint/2010/main" val="2792299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sp>
        <p:nvSpPr>
          <p:cNvPr id="8"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sp>
        <p:nvSpPr>
          <p:cNvPr id="9" name="Text Placeholder 29"/>
          <p:cNvSpPr>
            <a:spLocks noGrp="1"/>
          </p:cNvSpPr>
          <p:nvPr>
            <p:ph type="body" sz="quarter" idx="11" hasCustomPrompt="1"/>
          </p:nvPr>
        </p:nvSpPr>
        <p:spPr>
          <a:xfrm>
            <a:off x="161999" y="44590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3" name="Text Placeholder 29"/>
          <p:cNvSpPr>
            <a:spLocks noGrp="1"/>
          </p:cNvSpPr>
          <p:nvPr>
            <p:ph type="body" sz="quarter" idx="12" hasCustomPrompt="1"/>
          </p:nvPr>
        </p:nvSpPr>
        <p:spPr>
          <a:xfrm>
            <a:off x="161999" y="46653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6" name="Text Placeholder 29"/>
          <p:cNvSpPr>
            <a:spLocks noGrp="1"/>
          </p:cNvSpPr>
          <p:nvPr>
            <p:ph type="body" sz="quarter" idx="15" hasCustomPrompt="1"/>
          </p:nvPr>
        </p:nvSpPr>
        <p:spPr>
          <a:xfrm>
            <a:off x="5346000" y="44590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7" name="Text Placeholder 29"/>
          <p:cNvSpPr>
            <a:spLocks noGrp="1"/>
          </p:cNvSpPr>
          <p:nvPr>
            <p:ph type="body" sz="quarter" idx="13" hasCustomPrompt="1"/>
          </p:nvPr>
        </p:nvSpPr>
        <p:spPr>
          <a:xfrm>
            <a:off x="5346000" y="46653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9571" y="64801"/>
            <a:ext cx="6277399" cy="674989"/>
          </a:xfrm>
          <a:prstGeom prst="rect">
            <a:avLst/>
          </a:prstGeom>
        </p:spPr>
        <p:txBody>
          <a:bodyPr wrap="square" lIns="0" tIns="46799" rIns="89999" bIns="46799" anchor="b">
            <a:noAutofit/>
          </a:bodyPr>
          <a:lstStyle>
            <a:lvl1pPr algn="l">
              <a:defRPr sz="2100" b="1" i="0">
                <a:solidFill>
                  <a:srgbClr val="5C5C5C"/>
                </a:solidFill>
                <a:latin typeface="Arial (Headings)"/>
              </a:defRPr>
            </a:lvl1pPr>
          </a:lstStyle>
          <a:p>
            <a:r>
              <a:rPr lang="en-GB" dirty="0"/>
              <a:t>Click to edit Master title style</a:t>
            </a:r>
            <a:endParaRPr lang="en-US" dirty="0"/>
          </a:p>
        </p:txBody>
      </p:sp>
      <p:sp>
        <p:nvSpPr>
          <p:cNvPr id="3" name="Content Placeholder 2"/>
          <p:cNvSpPr>
            <a:spLocks noGrp="1"/>
          </p:cNvSpPr>
          <p:nvPr>
            <p:ph idx="1"/>
          </p:nvPr>
        </p:nvSpPr>
        <p:spPr>
          <a:xfrm>
            <a:off x="289571" y="809999"/>
            <a:ext cx="6277399" cy="3825900"/>
          </a:xfrm>
          <a:prstGeom prst="rect">
            <a:avLst/>
          </a:prstGeom>
        </p:spPr>
        <p:txBody>
          <a:bodyPr/>
          <a:lstStyle>
            <a:lvl1pPr>
              <a:defRPr b="0">
                <a:latin typeface="+mn-lt"/>
              </a:defRPr>
            </a:lvl1pPr>
            <a:lvl2pPr>
              <a:buClr>
                <a:schemeClr val="tx2"/>
              </a:buClr>
              <a:defRPr b="0">
                <a:latin typeface="+mn-lt"/>
              </a:defRPr>
            </a:lvl2pPr>
            <a:lvl3pPr>
              <a:buClr>
                <a:schemeClr val="tx2"/>
              </a:buClr>
              <a:defRPr b="0">
                <a:latin typeface="+mn-lt"/>
              </a:defRPr>
            </a:lvl3pPr>
            <a:lvl4pPr>
              <a:buClr>
                <a:schemeClr val="tx2"/>
              </a:buClr>
              <a:defRPr b="0">
                <a:latin typeface="+mn-lt"/>
              </a:defRPr>
            </a:lvl4pPr>
            <a:lvl5pPr>
              <a:buClr>
                <a:schemeClr val="tx2"/>
              </a:buClr>
              <a:defRPr b="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0">
            <a:extLst>
              <a:ext uri="{FF2B5EF4-FFF2-40B4-BE49-F238E27FC236}">
                <a16:creationId xmlns:a16="http://schemas.microsoft.com/office/drawing/2014/main" id="{96397412-895A-4F25-A34B-C60E9E2CAFF4}"/>
              </a:ext>
            </a:extLst>
          </p:cNvPr>
          <p:cNvSpPr>
            <a:spLocks noGrp="1"/>
          </p:cNvSpPr>
          <p:nvPr>
            <p:ph type="body" sz="quarter" idx="11" hasCustomPrompt="1"/>
          </p:nvPr>
        </p:nvSpPr>
        <p:spPr>
          <a:xfrm>
            <a:off x="1" y="4738425"/>
            <a:ext cx="6479896"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074733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74DD42F0-DE2E-494F-BE1B-EEFD3B401781}" type="datetimeFigureOut">
              <a:rPr lang="ko-KR" altLang="en-US" smtClean="0"/>
              <a:t>2019-09-03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A1789EF-9069-448F-83B0-66F7ACAA57FB}" type="slidenum">
              <a:rPr lang="ko-KR" altLang="en-US" smtClean="0"/>
              <a:t>‹#›</a:t>
            </a:fld>
            <a:endParaRPr lang="ko-KR" altLang="en-US"/>
          </a:p>
        </p:txBody>
      </p:sp>
    </p:spTree>
    <p:extLst>
      <p:ext uri="{BB962C8B-B14F-4D97-AF65-F5344CB8AC3E}">
        <p14:creationId xmlns:p14="http://schemas.microsoft.com/office/powerpoint/2010/main" val="4236911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CD7BD015-BD83-47E3-BD29-EC6BAAB76D8C}" type="datetimeFigureOut">
              <a:rPr lang="ko-KR" altLang="en-US" smtClean="0"/>
              <a:t>2019-09-03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94755D5-5DC1-4BBC-BC04-9722A1BC9E87}" type="slidenum">
              <a:rPr lang="ko-KR" altLang="en-US" smtClean="0"/>
              <a:t>‹#›</a:t>
            </a:fld>
            <a:endParaRPr lang="ko-KR" altLang="en-US"/>
          </a:p>
        </p:txBody>
      </p:sp>
    </p:spTree>
    <p:extLst>
      <p:ext uri="{BB962C8B-B14F-4D97-AF65-F5344CB8AC3E}">
        <p14:creationId xmlns:p14="http://schemas.microsoft.com/office/powerpoint/2010/main" val="1781612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op text">
    <p:spTree>
      <p:nvGrpSpPr>
        <p:cNvPr id="1" name=""/>
        <p:cNvGrpSpPr/>
        <p:nvPr/>
      </p:nvGrpSpPr>
      <p:grpSpPr>
        <a:xfrm>
          <a:off x="0" y="0"/>
          <a:ext cx="0" cy="0"/>
          <a:chOff x="0" y="0"/>
          <a:chExt cx="0" cy="0"/>
        </a:xfrm>
      </p:grpSpPr>
      <p:sp>
        <p:nvSpPr>
          <p:cNvPr id="2" name="Title 1"/>
          <p:cNvSpPr>
            <a:spLocks noGrp="1"/>
          </p:cNvSpPr>
          <p:nvPr>
            <p:ph type="title"/>
          </p:nvPr>
        </p:nvSpPr>
        <p:spPr>
          <a:xfrm>
            <a:off x="289571" y="64801"/>
            <a:ext cx="6277399" cy="674989"/>
          </a:xfrm>
          <a:prstGeom prst="rect">
            <a:avLst/>
          </a:prstGeom>
        </p:spPr>
        <p:txBody>
          <a:bodyPr wrap="square" lIns="0" tIns="46799" rIns="89999" bIns="46799" anchor="b">
            <a:noAutofit/>
          </a:bodyPr>
          <a:lstStyle>
            <a:lvl1pPr algn="l">
              <a:defRPr sz="2100" b="1" i="0">
                <a:solidFill>
                  <a:srgbClr val="5C5C5C"/>
                </a:solidFill>
                <a:latin typeface="Arial (Headings)"/>
              </a:defRPr>
            </a:lvl1pPr>
          </a:lstStyle>
          <a:p>
            <a:r>
              <a:rPr lang="en-GB" dirty="0"/>
              <a:t>Click to edit Master title style</a:t>
            </a:r>
            <a:endParaRPr lang="en-US" dirty="0"/>
          </a:p>
        </p:txBody>
      </p:sp>
      <p:sp>
        <p:nvSpPr>
          <p:cNvPr id="3" name="Content Placeholder 2"/>
          <p:cNvSpPr>
            <a:spLocks noGrp="1"/>
          </p:cNvSpPr>
          <p:nvPr>
            <p:ph idx="1"/>
          </p:nvPr>
        </p:nvSpPr>
        <p:spPr>
          <a:xfrm>
            <a:off x="289571" y="810000"/>
            <a:ext cx="6277399" cy="1315015"/>
          </a:xfrm>
          <a:prstGeom prst="rect">
            <a:avLst/>
          </a:prstGeom>
        </p:spPr>
        <p:txBody>
          <a:bodyPr/>
          <a:lstStyle>
            <a:lvl1pPr>
              <a:defRPr b="0">
                <a:latin typeface="+mn-lt"/>
              </a:defRPr>
            </a:lvl1pPr>
            <a:lvl2pPr>
              <a:buClr>
                <a:schemeClr val="tx2"/>
              </a:buClr>
              <a:defRPr b="0">
                <a:latin typeface="+mn-lt"/>
              </a:defRPr>
            </a:lvl2pPr>
            <a:lvl3pPr>
              <a:buClr>
                <a:schemeClr val="tx2"/>
              </a:buClr>
              <a:defRPr b="0">
                <a:latin typeface="+mn-lt"/>
              </a:defRPr>
            </a:lvl3pPr>
            <a:lvl4pPr>
              <a:buClr>
                <a:schemeClr val="tx2"/>
              </a:buClr>
              <a:defRPr b="0">
                <a:latin typeface="+mn-lt"/>
              </a:defRPr>
            </a:lvl4pPr>
            <a:lvl5pPr>
              <a:buClr>
                <a:schemeClr val="tx2"/>
              </a:buClr>
              <a:defRPr b="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20">
            <a:extLst>
              <a:ext uri="{FF2B5EF4-FFF2-40B4-BE49-F238E27FC236}">
                <a16:creationId xmlns:a16="http://schemas.microsoft.com/office/drawing/2014/main" id="{96397412-895A-4F25-A34B-C60E9E2CAFF4}"/>
              </a:ext>
            </a:extLst>
          </p:cNvPr>
          <p:cNvSpPr>
            <a:spLocks noGrp="1"/>
          </p:cNvSpPr>
          <p:nvPr>
            <p:ph type="body" sz="quarter" idx="11" hasCustomPrompt="1"/>
          </p:nvPr>
        </p:nvSpPr>
        <p:spPr>
          <a:xfrm>
            <a:off x="1" y="4738425"/>
            <a:ext cx="6479896" cy="404993"/>
          </a:xfrm>
          <a:prstGeom prst="rect">
            <a:avLst/>
          </a:prstGeom>
        </p:spPr>
        <p:txBody>
          <a:bodyPr wrap="square" lIns="89999" tIns="46799" rIns="89999" bIns="46799" anchor="b">
            <a:noAutofit/>
          </a:bodyPr>
          <a:lstStyle>
            <a:lvl1pPr marL="0" indent="0" algn="l">
              <a:lnSpc>
                <a:spcPct val="100000"/>
              </a:lnSpc>
              <a:spcBef>
                <a:spcPts val="225"/>
              </a:spcBef>
              <a:spcAft>
                <a:spcPts val="0"/>
              </a:spcAft>
              <a:buNone/>
              <a:defRPr sz="750" b="0">
                <a:solidFill>
                  <a:schemeClr val="tx1"/>
                </a:solidFill>
                <a:latin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022637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347" y="2876550"/>
            <a:ext cx="6642000" cy="2125664"/>
          </a:xfrm>
          <a:prstGeom prst="rect">
            <a:avLst/>
          </a:prstGeom>
        </p:spPr>
      </p:pic>
    </p:spTree>
    <p:extLst>
      <p:ext uri="{BB962C8B-B14F-4D97-AF65-F5344CB8AC3E}">
        <p14:creationId xmlns:p14="http://schemas.microsoft.com/office/powerpoint/2010/main" val="1048682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347" y="2876550"/>
            <a:ext cx="6642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347" y="2876550"/>
            <a:ext cx="6642000" cy="2125664"/>
          </a:xfrm>
          <a:prstGeom prst="rect">
            <a:avLst/>
          </a:prstGeom>
        </p:spPr>
      </p:pic>
      <p:sp>
        <p:nvSpPr>
          <p:cNvPr id="10"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7116" y="2876550"/>
            <a:ext cx="6637776"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0218" y="2876550"/>
            <a:ext cx="6642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0218" y="2876550"/>
            <a:ext cx="6642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08001" y="2875468"/>
            <a:ext cx="6641306"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0" y="2877962"/>
            <a:ext cx="663981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9538" y="2876550"/>
            <a:ext cx="6642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TLR9_Endosome_and_Receptor_RGB L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0" y="2878138"/>
            <a:ext cx="6642000" cy="2125663"/>
          </a:xfrm>
          <a:prstGeom prst="rect">
            <a:avLst/>
          </a:prstGeom>
        </p:spPr>
      </p:pic>
    </p:spTree>
    <p:extLst>
      <p:ext uri="{BB962C8B-B14F-4D97-AF65-F5344CB8AC3E}">
        <p14:creationId xmlns:p14="http://schemas.microsoft.com/office/powerpoint/2010/main" val="2034777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7116" y="2876550"/>
            <a:ext cx="6637776" cy="2125664"/>
          </a:xfrm>
          <a:prstGeom prst="rect">
            <a:avLst/>
          </a:prstGeom>
        </p:spPr>
      </p:pic>
      <p:sp>
        <p:nvSpPr>
          <p:cNvPr id="10"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1408" y="2876550"/>
            <a:ext cx="6642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347" y="2876551"/>
            <a:ext cx="6642497"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347" y="2876550"/>
            <a:ext cx="6642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347" y="2876550"/>
            <a:ext cx="6642497"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7654" y="2876551"/>
            <a:ext cx="6642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0729" y="2876550"/>
            <a:ext cx="6642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dirty="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0729" y="2876550"/>
            <a:ext cx="664845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08000" y="144000"/>
            <a:ext cx="6642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13"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08000" y="144000"/>
            <a:ext cx="6642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13"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10218" y="2876550"/>
            <a:ext cx="6642000" cy="2125664"/>
          </a:xfrm>
          <a:prstGeom prst="rect">
            <a:avLst/>
          </a:prstGeom>
        </p:spPr>
      </p:pic>
      <p:sp>
        <p:nvSpPr>
          <p:cNvPr id="10"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08000" y="144000"/>
            <a:ext cx="6642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13"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08000" y="144000"/>
            <a:ext cx="6642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13"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08000" y="144000"/>
            <a:ext cx="6642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effectLst/>
            </a:endParaRPr>
          </a:p>
        </p:txBody>
      </p:sp>
      <p:sp>
        <p:nvSpPr>
          <p:cNvPr id="13" name="Title 8"/>
          <p:cNvSpPr>
            <a:spLocks noGrp="1"/>
          </p:cNvSpPr>
          <p:nvPr>
            <p:ph type="title" hasCustomPrompt="1"/>
          </p:nvPr>
        </p:nvSpPr>
        <p:spPr>
          <a:xfrm>
            <a:off x="178200" y="144000"/>
            <a:ext cx="621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178201"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title</a:t>
            </a:r>
          </a:p>
        </p:txBody>
      </p:sp>
      <p:sp>
        <p:nvSpPr>
          <p:cNvPr id="6" name="Text Placeholder 3"/>
          <p:cNvSpPr>
            <a:spLocks noGrp="1"/>
          </p:cNvSpPr>
          <p:nvPr>
            <p:ph type="body" sz="quarter" idx="11" hasCustomPrompt="1"/>
          </p:nvPr>
        </p:nvSpPr>
        <p:spPr>
          <a:xfrm>
            <a:off x="177796" y="1164513"/>
            <a:ext cx="5267785"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dirty="0"/>
              <a:t>Click to add introduction text</a:t>
            </a:r>
          </a:p>
        </p:txBody>
      </p:sp>
      <p:sp>
        <p:nvSpPr>
          <p:cNvPr id="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2108513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1 title</a:t>
            </a:r>
          </a:p>
        </p:txBody>
      </p:sp>
      <p:sp>
        <p:nvSpPr>
          <p:cNvPr id="61" name="Table Placeholder 29"/>
          <p:cNvSpPr>
            <a:spLocks noGrp="1"/>
          </p:cNvSpPr>
          <p:nvPr>
            <p:ph type="tbl" sz="quarter" idx="15"/>
          </p:nvPr>
        </p:nvSpPr>
        <p:spPr>
          <a:xfrm>
            <a:off x="739800"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247650" y="1298700"/>
            <a:ext cx="405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dirty="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247650" y="1802967"/>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247650" y="2312024"/>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247650" y="2822732"/>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247650" y="3331009"/>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dirty="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247650" y="3847226"/>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4398423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2 title</a:t>
            </a:r>
          </a:p>
        </p:txBody>
      </p:sp>
      <p:sp>
        <p:nvSpPr>
          <p:cNvPr id="23" name="Table Placeholder 29"/>
          <p:cNvSpPr>
            <a:spLocks noGrp="1"/>
          </p:cNvSpPr>
          <p:nvPr>
            <p:ph type="tbl" sz="quarter" idx="15"/>
          </p:nvPr>
        </p:nvSpPr>
        <p:spPr>
          <a:xfrm>
            <a:off x="740572"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247650" y="1298700"/>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247650" y="1802967"/>
            <a:ext cx="405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247650" y="2312024"/>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247650" y="2822732"/>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247650" y="3331009"/>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247650" y="3847226"/>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21323380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3 title</a:t>
            </a:r>
          </a:p>
        </p:txBody>
      </p:sp>
      <p:sp>
        <p:nvSpPr>
          <p:cNvPr id="23" name="Table Placeholder 29"/>
          <p:cNvSpPr>
            <a:spLocks noGrp="1"/>
          </p:cNvSpPr>
          <p:nvPr>
            <p:ph type="tbl" sz="quarter" idx="15"/>
          </p:nvPr>
        </p:nvSpPr>
        <p:spPr>
          <a:xfrm>
            <a:off x="740572"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247650" y="1298700"/>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247650" y="1802967"/>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247650" y="2312024"/>
            <a:ext cx="405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247650" y="2822732"/>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247650" y="3331009"/>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247650" y="3847226"/>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539051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4 title</a:t>
            </a:r>
          </a:p>
        </p:txBody>
      </p:sp>
      <p:sp>
        <p:nvSpPr>
          <p:cNvPr id="23" name="Table Placeholder 29"/>
          <p:cNvSpPr>
            <a:spLocks noGrp="1"/>
          </p:cNvSpPr>
          <p:nvPr>
            <p:ph type="tbl" sz="quarter" idx="15"/>
          </p:nvPr>
        </p:nvSpPr>
        <p:spPr>
          <a:xfrm>
            <a:off x="740572"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247650" y="1298700"/>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247650" y="1802967"/>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247650" y="2312024"/>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247650" y="2822732"/>
            <a:ext cx="405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247650" y="3331009"/>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247650" y="3847226"/>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078618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5 title</a:t>
            </a:r>
          </a:p>
        </p:txBody>
      </p:sp>
      <p:sp>
        <p:nvSpPr>
          <p:cNvPr id="23" name="Table Placeholder 29"/>
          <p:cNvSpPr>
            <a:spLocks noGrp="1"/>
          </p:cNvSpPr>
          <p:nvPr>
            <p:ph type="tbl" sz="quarter" idx="15"/>
          </p:nvPr>
        </p:nvSpPr>
        <p:spPr>
          <a:xfrm>
            <a:off x="740572"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247650" y="1298700"/>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247650" y="1802967"/>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247650" y="2312024"/>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247650" y="2822732"/>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247650" y="3331009"/>
            <a:ext cx="405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247650" y="3847226"/>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5357508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177796" y="144000"/>
            <a:ext cx="621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dirty="0"/>
              <a:t>Click to add navigation 6 title</a:t>
            </a:r>
          </a:p>
        </p:txBody>
      </p:sp>
      <p:sp>
        <p:nvSpPr>
          <p:cNvPr id="23" name="Table Placeholder 29"/>
          <p:cNvSpPr>
            <a:spLocks noGrp="1"/>
          </p:cNvSpPr>
          <p:nvPr>
            <p:ph type="tbl" sz="quarter" idx="15"/>
          </p:nvPr>
        </p:nvSpPr>
        <p:spPr>
          <a:xfrm>
            <a:off x="740572" y="1298350"/>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785025" y="1409915"/>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5" name="Text Placeholder 49"/>
          <p:cNvSpPr>
            <a:spLocks noGrp="1"/>
          </p:cNvSpPr>
          <p:nvPr>
            <p:ph type="body" sz="quarter" idx="26" hasCustomPrompt="1"/>
          </p:nvPr>
        </p:nvSpPr>
        <p:spPr>
          <a:xfrm>
            <a:off x="247650" y="1298700"/>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740572" y="1802617"/>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785025" y="1914182"/>
            <a:ext cx="4288630"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29" name="Text Placeholder 49"/>
          <p:cNvSpPr>
            <a:spLocks noGrp="1"/>
          </p:cNvSpPr>
          <p:nvPr>
            <p:ph type="body" sz="quarter" idx="29" hasCustomPrompt="1"/>
          </p:nvPr>
        </p:nvSpPr>
        <p:spPr>
          <a:xfrm>
            <a:off x="247650" y="1802967"/>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2</a:t>
            </a:r>
          </a:p>
        </p:txBody>
      </p:sp>
      <p:sp>
        <p:nvSpPr>
          <p:cNvPr id="30" name="Table Placeholder 29"/>
          <p:cNvSpPr>
            <a:spLocks noGrp="1"/>
          </p:cNvSpPr>
          <p:nvPr>
            <p:ph type="tbl" sz="quarter" idx="30"/>
          </p:nvPr>
        </p:nvSpPr>
        <p:spPr>
          <a:xfrm>
            <a:off x="740572" y="2311673"/>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785025" y="2423238"/>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3" name="Text Placeholder 49"/>
          <p:cNvSpPr>
            <a:spLocks noGrp="1"/>
          </p:cNvSpPr>
          <p:nvPr>
            <p:ph type="body" sz="quarter" idx="32" hasCustomPrompt="1"/>
          </p:nvPr>
        </p:nvSpPr>
        <p:spPr>
          <a:xfrm>
            <a:off x="247650" y="2312024"/>
            <a:ext cx="405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3</a:t>
            </a:r>
          </a:p>
        </p:txBody>
      </p:sp>
      <p:sp>
        <p:nvSpPr>
          <p:cNvPr id="34" name="Table Placeholder 29"/>
          <p:cNvSpPr>
            <a:spLocks noGrp="1"/>
          </p:cNvSpPr>
          <p:nvPr>
            <p:ph type="tbl" sz="quarter" idx="33"/>
          </p:nvPr>
        </p:nvSpPr>
        <p:spPr>
          <a:xfrm>
            <a:off x="740572" y="2822381"/>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dirty="0"/>
          </a:p>
        </p:txBody>
      </p:sp>
      <p:sp>
        <p:nvSpPr>
          <p:cNvPr id="35" name="Text Placeholder 2"/>
          <p:cNvSpPr>
            <a:spLocks noGrp="1"/>
          </p:cNvSpPr>
          <p:nvPr>
            <p:ph type="body" sz="quarter" idx="34"/>
          </p:nvPr>
        </p:nvSpPr>
        <p:spPr>
          <a:xfrm>
            <a:off x="785025" y="2933946"/>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6" name="Text Placeholder 49"/>
          <p:cNvSpPr>
            <a:spLocks noGrp="1"/>
          </p:cNvSpPr>
          <p:nvPr>
            <p:ph type="body" sz="quarter" idx="35" hasCustomPrompt="1"/>
          </p:nvPr>
        </p:nvSpPr>
        <p:spPr>
          <a:xfrm>
            <a:off x="247650" y="2822732"/>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4</a:t>
            </a:r>
          </a:p>
        </p:txBody>
      </p:sp>
      <p:sp>
        <p:nvSpPr>
          <p:cNvPr id="37" name="Table Placeholder 29"/>
          <p:cNvSpPr>
            <a:spLocks noGrp="1"/>
          </p:cNvSpPr>
          <p:nvPr>
            <p:ph type="tbl" sz="quarter" idx="36"/>
          </p:nvPr>
        </p:nvSpPr>
        <p:spPr>
          <a:xfrm>
            <a:off x="740572" y="3330659"/>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785025" y="3442223"/>
            <a:ext cx="4288630"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39" name="Text Placeholder 49"/>
          <p:cNvSpPr>
            <a:spLocks noGrp="1"/>
          </p:cNvSpPr>
          <p:nvPr>
            <p:ph type="body" sz="quarter" idx="38" hasCustomPrompt="1"/>
          </p:nvPr>
        </p:nvSpPr>
        <p:spPr>
          <a:xfrm>
            <a:off x="247650" y="3331009"/>
            <a:ext cx="405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dirty="0"/>
              <a:t>5</a:t>
            </a:r>
          </a:p>
        </p:txBody>
      </p:sp>
      <p:sp>
        <p:nvSpPr>
          <p:cNvPr id="40" name="Table Placeholder 29"/>
          <p:cNvSpPr>
            <a:spLocks noGrp="1"/>
          </p:cNvSpPr>
          <p:nvPr>
            <p:ph type="tbl" sz="quarter" idx="39"/>
          </p:nvPr>
        </p:nvSpPr>
        <p:spPr>
          <a:xfrm>
            <a:off x="740572" y="3846875"/>
            <a:ext cx="4482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785025" y="3958440"/>
            <a:ext cx="4288630"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dirty="0"/>
          </a:p>
        </p:txBody>
      </p:sp>
      <p:sp>
        <p:nvSpPr>
          <p:cNvPr id="42" name="Text Placeholder 49"/>
          <p:cNvSpPr>
            <a:spLocks noGrp="1"/>
          </p:cNvSpPr>
          <p:nvPr>
            <p:ph type="body" sz="quarter" idx="41" hasCustomPrompt="1"/>
          </p:nvPr>
        </p:nvSpPr>
        <p:spPr>
          <a:xfrm>
            <a:off x="247650" y="3847226"/>
            <a:ext cx="405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dirty="0"/>
              <a:t>6</a:t>
            </a:r>
          </a:p>
        </p:txBody>
      </p:sp>
      <p:sp>
        <p:nvSpPr>
          <p:cNvPr id="2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175979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23" name="Picture 22"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10218" y="2876550"/>
            <a:ext cx="6642000" cy="2125664"/>
          </a:xfrm>
          <a:prstGeom prst="rect">
            <a:avLst/>
          </a:prstGeom>
        </p:spPr>
      </p:pic>
      <p:sp>
        <p:nvSpPr>
          <p:cNvPr id="10"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1"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2"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3"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319624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5" name="Rectangle 4"/>
          <p:cNvSpPr>
            <a:spLocks noGrp="1" noChangeArrowheads="1"/>
          </p:cNvSpPr>
          <p:nvPr userDrawn="1"/>
        </p:nvSpPr>
        <p:spPr bwMode="auto">
          <a:xfrm>
            <a:off x="396569" y="3431381"/>
            <a:ext cx="2016919" cy="285750"/>
          </a:xfrm>
          <a:prstGeom prst="rect">
            <a:avLst/>
          </a:prstGeom>
          <a:noFill/>
          <a:ln w="9525">
            <a:noFill/>
            <a:miter lim="800000"/>
            <a:headEnd/>
            <a:tailEnd/>
          </a:ln>
          <a:effectLst/>
        </p:spPr>
        <p:txBody>
          <a:bodyPr anchor="b"/>
          <a:lstStyle/>
          <a:p>
            <a:r>
              <a:rPr lang="en-GB" sz="1400" b="1" dirty="0">
                <a:solidFill>
                  <a:schemeClr val="tx1"/>
                </a:solidFill>
                <a:latin typeface="Arial" pitchFamily="34" charset="0"/>
                <a:cs typeface="Arial" pitchFamily="34" charset="0"/>
              </a:rPr>
              <a:t>Confidentiality Notice </a:t>
            </a:r>
            <a:endParaRPr lang="en-GB" sz="2400" dirty="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406093" y="3717131"/>
            <a:ext cx="5580370" cy="648000"/>
          </a:xfrm>
          <a:prstGeom prst="rect">
            <a:avLst/>
          </a:prstGeom>
          <a:noFill/>
          <a:ln w="9525">
            <a:noFill/>
            <a:miter lim="800000"/>
            <a:headEnd/>
            <a:tailEnd/>
          </a:ln>
          <a:effectLst/>
        </p:spPr>
        <p:txBody>
          <a:bodyPr/>
          <a:lstStyle/>
          <a:p>
            <a:r>
              <a:rPr lang="en-GB" sz="900" noProof="0" dirty="0">
                <a:solidFill>
                  <a:schemeClr val="tx1"/>
                </a:solidFill>
                <a:latin typeface="+mn-lt"/>
                <a:cs typeface="Arial"/>
              </a:rPr>
              <a:t>This file is private and may contain confidential and proprietary information. If you have received this file in error, please notify us and remove </a:t>
            </a:r>
            <a:br>
              <a:rPr lang="en-GB" sz="900" noProof="0" dirty="0">
                <a:solidFill>
                  <a:schemeClr val="tx1"/>
                </a:solidFill>
                <a:latin typeface="+mn-lt"/>
                <a:cs typeface="Arial"/>
              </a:rPr>
            </a:br>
            <a:r>
              <a:rPr lang="en-GB" sz="900" noProof="0" dirty="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dirty="0">
                <a:solidFill>
                  <a:schemeClr val="tx1"/>
                </a:solidFill>
                <a:latin typeface="+mn-lt"/>
                <a:ea typeface="+mn-ea"/>
                <a:cs typeface="Arial"/>
              </a:rPr>
              <a:t>1 Francis Crick Avenue</a:t>
            </a:r>
            <a:r>
              <a:rPr lang="en-US" sz="900" kern="1200" baseline="0" dirty="0">
                <a:solidFill>
                  <a:schemeClr val="tx1"/>
                </a:solidFill>
                <a:latin typeface="+mn-lt"/>
                <a:ea typeface="+mn-ea"/>
                <a:cs typeface="Arial"/>
              </a:rPr>
              <a:t>, </a:t>
            </a:r>
            <a:r>
              <a:rPr lang="en-US" sz="900" kern="1200" dirty="0">
                <a:solidFill>
                  <a:schemeClr val="tx1"/>
                </a:solidFill>
                <a:latin typeface="+mn-lt"/>
                <a:ea typeface="+mn-ea"/>
                <a:cs typeface="Arial"/>
              </a:rPr>
              <a:t>Cambridge Biomedical Campus, Cambridge, CB2 0AA</a:t>
            </a:r>
            <a:r>
              <a:rPr lang="en-GB" sz="900" noProof="0" dirty="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7797" y="144000"/>
            <a:ext cx="6574238"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dirty="0"/>
              <a:t>Click to add title</a:t>
            </a:r>
          </a:p>
        </p:txBody>
      </p:sp>
      <p:sp>
        <p:nvSpPr>
          <p:cNvPr id="6"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Content Placeholder 2"/>
          <p:cNvSpPr>
            <a:spLocks noGrp="1"/>
          </p:cNvSpPr>
          <p:nvPr>
            <p:ph idx="16" hasCustomPrompt="1"/>
          </p:nvPr>
        </p:nvSpPr>
        <p:spPr>
          <a:xfrm>
            <a:off x="178200" y="1234440"/>
            <a:ext cx="5292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Subtitle 2"/>
          <p:cNvSpPr>
            <a:spLocks noGrp="1"/>
          </p:cNvSpPr>
          <p:nvPr>
            <p:ph type="subTitle" idx="10" hasCustomPrompt="1"/>
          </p:nvPr>
        </p:nvSpPr>
        <p:spPr>
          <a:xfrm>
            <a:off x="177796" y="526851"/>
            <a:ext cx="6574238"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dirty="0"/>
              <a:t>Click to add subtitle</a:t>
            </a:r>
          </a:p>
        </p:txBody>
      </p:sp>
      <p:sp>
        <p:nvSpPr>
          <p:cNvPr id="9"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Content Placeholder 2"/>
          <p:cNvSpPr>
            <a:spLocks noGrp="1"/>
          </p:cNvSpPr>
          <p:nvPr>
            <p:ph idx="16" hasCustomPrompt="1"/>
          </p:nvPr>
        </p:nvSpPr>
        <p:spPr>
          <a:xfrm>
            <a:off x="178200" y="1234440"/>
            <a:ext cx="5292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Text Placeholder 3"/>
          <p:cNvSpPr>
            <a:spLocks noGrp="1"/>
          </p:cNvSpPr>
          <p:nvPr>
            <p:ph type="body" sz="quarter" idx="11"/>
          </p:nvPr>
        </p:nvSpPr>
        <p:spPr>
          <a:xfrm>
            <a:off x="178200" y="1237097"/>
            <a:ext cx="5292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14022274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77403" y="1237098"/>
            <a:ext cx="5292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5" hasCustomPrompt="1"/>
          </p:nvPr>
        </p:nvSpPr>
        <p:spPr>
          <a:xfrm>
            <a:off x="178200" y="2905963"/>
            <a:ext cx="5292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178200" y="1237099"/>
            <a:ext cx="5292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2" name="Content Placeholder 2"/>
          <p:cNvSpPr>
            <a:spLocks noGrp="1"/>
          </p:cNvSpPr>
          <p:nvPr>
            <p:ph idx="13" hasCustomPrompt="1"/>
          </p:nvPr>
        </p:nvSpPr>
        <p:spPr>
          <a:xfrm>
            <a:off x="177797" y="2905963"/>
            <a:ext cx="30645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3" name="Content Placeholder 2"/>
          <p:cNvSpPr>
            <a:spLocks noGrp="1"/>
          </p:cNvSpPr>
          <p:nvPr>
            <p:ph idx="17" hasCustomPrompt="1"/>
          </p:nvPr>
        </p:nvSpPr>
        <p:spPr>
          <a:xfrm>
            <a:off x="3510000" y="2905963"/>
            <a:ext cx="30645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178200" y="1237099"/>
            <a:ext cx="5292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Click to edit Master text styles</a:t>
            </a:r>
          </a:p>
        </p:txBody>
      </p:sp>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0"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8" hasCustomPrompt="1"/>
          </p:nvPr>
        </p:nvSpPr>
        <p:spPr>
          <a:xfrm>
            <a:off x="178200" y="2903515"/>
            <a:ext cx="1998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5" name="Content Placeholder 2"/>
          <p:cNvSpPr>
            <a:spLocks noGrp="1"/>
          </p:cNvSpPr>
          <p:nvPr>
            <p:ph idx="16" hasCustomPrompt="1"/>
          </p:nvPr>
        </p:nvSpPr>
        <p:spPr>
          <a:xfrm>
            <a:off x="2437667" y="2908267"/>
            <a:ext cx="1998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
        <p:nvSpPr>
          <p:cNvPr id="16" name="Content Placeholder 2"/>
          <p:cNvSpPr>
            <a:spLocks noGrp="1"/>
          </p:cNvSpPr>
          <p:nvPr>
            <p:ph idx="17" hasCustomPrompt="1"/>
          </p:nvPr>
        </p:nvSpPr>
        <p:spPr>
          <a:xfrm>
            <a:off x="4705667" y="2908267"/>
            <a:ext cx="1998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178200" y="1237098"/>
            <a:ext cx="30645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4" name="Text Placeholder 3"/>
          <p:cNvSpPr>
            <a:spLocks noGrp="1"/>
          </p:cNvSpPr>
          <p:nvPr>
            <p:ph type="body" sz="quarter" idx="12"/>
          </p:nvPr>
        </p:nvSpPr>
        <p:spPr>
          <a:xfrm>
            <a:off x="3510000" y="1237098"/>
            <a:ext cx="30645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178200" y="1237099"/>
            <a:ext cx="30645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9"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0"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5" hasCustomPrompt="1"/>
          </p:nvPr>
        </p:nvSpPr>
        <p:spPr>
          <a:xfrm>
            <a:off x="3510000" y="1234440"/>
            <a:ext cx="30645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178200" y="1237099"/>
            <a:ext cx="30645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0"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1"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8" name="Content Placeholder 2"/>
          <p:cNvSpPr>
            <a:spLocks noGrp="1"/>
          </p:cNvSpPr>
          <p:nvPr>
            <p:ph idx="17" hasCustomPrompt="1"/>
          </p:nvPr>
        </p:nvSpPr>
        <p:spPr>
          <a:xfrm>
            <a:off x="3508874" y="2725591"/>
            <a:ext cx="30645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9" name="Content Placeholder 2"/>
          <p:cNvSpPr>
            <a:spLocks noGrp="1"/>
          </p:cNvSpPr>
          <p:nvPr>
            <p:ph idx="16" hasCustomPrompt="1"/>
          </p:nvPr>
        </p:nvSpPr>
        <p:spPr>
          <a:xfrm>
            <a:off x="3510000" y="1234440"/>
            <a:ext cx="30645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08001" y="2875468"/>
            <a:ext cx="6641306" cy="2133000"/>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6" name="Content Placeholder 2"/>
          <p:cNvSpPr>
            <a:spLocks noGrp="1"/>
          </p:cNvSpPr>
          <p:nvPr>
            <p:ph idx="16" hasCustomPrompt="1"/>
          </p:nvPr>
        </p:nvSpPr>
        <p:spPr>
          <a:xfrm>
            <a:off x="177796" y="1234440"/>
            <a:ext cx="30645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1" name="Content Placeholder 2"/>
          <p:cNvSpPr>
            <a:spLocks noGrp="1"/>
          </p:cNvSpPr>
          <p:nvPr>
            <p:ph idx="17" hasCustomPrompt="1"/>
          </p:nvPr>
        </p:nvSpPr>
        <p:spPr>
          <a:xfrm>
            <a:off x="3510000" y="1234440"/>
            <a:ext cx="30645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178200" y="1329335"/>
            <a:ext cx="1998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8" name="Text Placeholder 3"/>
          <p:cNvSpPr>
            <a:spLocks noGrp="1"/>
          </p:cNvSpPr>
          <p:nvPr>
            <p:ph type="body" sz="quarter" idx="12"/>
          </p:nvPr>
        </p:nvSpPr>
        <p:spPr>
          <a:xfrm>
            <a:off x="4698000" y="1337391"/>
            <a:ext cx="1998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2430000" y="1329335"/>
            <a:ext cx="1998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5"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14"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
        <p:nvSpPr>
          <p:cNvPr id="11" name="Content Placeholder 2"/>
          <p:cNvSpPr>
            <a:spLocks noGrp="1"/>
          </p:cNvSpPr>
          <p:nvPr>
            <p:ph idx="17" hasCustomPrompt="1"/>
          </p:nvPr>
        </p:nvSpPr>
        <p:spPr>
          <a:xfrm>
            <a:off x="178200" y="2072820"/>
            <a:ext cx="1998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6" name="Content Placeholder 2"/>
          <p:cNvSpPr>
            <a:spLocks noGrp="1"/>
          </p:cNvSpPr>
          <p:nvPr>
            <p:ph idx="18" hasCustomPrompt="1"/>
          </p:nvPr>
        </p:nvSpPr>
        <p:spPr>
          <a:xfrm>
            <a:off x="2437667" y="2072820"/>
            <a:ext cx="1998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17" name="Content Placeholder 2"/>
          <p:cNvSpPr>
            <a:spLocks noGrp="1"/>
          </p:cNvSpPr>
          <p:nvPr>
            <p:ph idx="19" hasCustomPrompt="1"/>
          </p:nvPr>
        </p:nvSpPr>
        <p:spPr>
          <a:xfrm>
            <a:off x="4705667" y="2072820"/>
            <a:ext cx="1998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78200" y="1237099"/>
            <a:ext cx="30645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3510000" y="1252800"/>
            <a:ext cx="30645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178200" y="1237099"/>
            <a:ext cx="30645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
        <p:nvSpPr>
          <p:cNvPr id="19" name="Picture Placeholder 16"/>
          <p:cNvSpPr>
            <a:spLocks noGrp="1"/>
          </p:cNvSpPr>
          <p:nvPr>
            <p:ph type="pic" sz="quarter" idx="14"/>
          </p:nvPr>
        </p:nvSpPr>
        <p:spPr>
          <a:xfrm>
            <a:off x="3510000" y="1261267"/>
            <a:ext cx="30645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3510000" y="2904253"/>
            <a:ext cx="30645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245700" y="2766792"/>
            <a:ext cx="310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177403" y="1237097"/>
            <a:ext cx="5292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6"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7"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3464100" y="2766792"/>
            <a:ext cx="310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245700" y="2766792"/>
            <a:ext cx="310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7" name="Text Placeholder 2"/>
          <p:cNvSpPr>
            <a:spLocks noGrp="1"/>
          </p:cNvSpPr>
          <p:nvPr>
            <p:ph type="body" sz="quarter" idx="13"/>
          </p:nvPr>
        </p:nvSpPr>
        <p:spPr>
          <a:xfrm>
            <a:off x="177403" y="1237099"/>
            <a:ext cx="5292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7"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8"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245700" y="2766792"/>
            <a:ext cx="202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dirty="0"/>
              <a:t>Click icon to add picture</a:t>
            </a:r>
          </a:p>
        </p:txBody>
      </p:sp>
      <p:sp>
        <p:nvSpPr>
          <p:cNvPr id="18" name="Picture Placeholder 16"/>
          <p:cNvSpPr>
            <a:spLocks noGrp="1"/>
          </p:cNvSpPr>
          <p:nvPr>
            <p:ph type="pic" sz="quarter" idx="15"/>
          </p:nvPr>
        </p:nvSpPr>
        <p:spPr>
          <a:xfrm>
            <a:off x="2400767" y="2766792"/>
            <a:ext cx="202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4550811" y="2766792"/>
            <a:ext cx="2025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177403" y="1237098"/>
            <a:ext cx="5292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dirty="0"/>
              <a:t>Click to edit Master text styles</a:t>
            </a:r>
          </a:p>
        </p:txBody>
      </p:sp>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177403" y="1233071"/>
            <a:ext cx="6574631"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dirty="0"/>
              <a:t>First level</a:t>
            </a:r>
          </a:p>
          <a:p>
            <a:pPr lvl="1"/>
            <a:r>
              <a:rPr lang="en-GB" noProof="0" dirty="0"/>
              <a:t>Second level</a:t>
            </a:r>
          </a:p>
          <a:p>
            <a:pPr lvl="1"/>
            <a:r>
              <a:rPr lang="en-GB" noProof="0" dirty="0"/>
              <a:t>Third level</a:t>
            </a:r>
          </a:p>
          <a:p>
            <a:pPr lvl="1"/>
            <a:r>
              <a:rPr lang="en-GB" noProof="0" dirty="0"/>
              <a:t>Fourth level</a:t>
            </a:r>
          </a:p>
        </p:txBody>
      </p:sp>
      <p:sp>
        <p:nvSpPr>
          <p:cNvPr id="5"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9"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
        <p:nvSpPr>
          <p:cNvPr id="6" name="Title 8"/>
          <p:cNvSpPr>
            <a:spLocks noGrp="1"/>
          </p:cNvSpPr>
          <p:nvPr>
            <p:ph type="title" hasCustomPrompt="1"/>
          </p:nvPr>
        </p:nvSpPr>
        <p:spPr>
          <a:xfrm>
            <a:off x="177797" y="144000"/>
            <a:ext cx="6574238"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dirty="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8000" y="2877962"/>
            <a:ext cx="6639812" cy="2128214"/>
          </a:xfrm>
          <a:prstGeom prst="rect">
            <a:avLst/>
          </a:prstGeom>
        </p:spPr>
      </p:pic>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sp>
        <p:nvSpPr>
          <p:cNvPr id="9"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6"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7"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8"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162001" y="1081682"/>
            <a:ext cx="511706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dirty="0"/>
              <a:t>Click to add presentation title</a:t>
            </a:r>
          </a:p>
        </p:txBody>
      </p:sp>
      <p:pic>
        <p:nvPicPr>
          <p:cNvPr id="11" name="Picture 10" descr="AZ_RGB_H_PO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9070" y="106819"/>
            <a:ext cx="14985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001" y="2875468"/>
            <a:ext cx="6641306" cy="2133000"/>
          </a:xfrm>
          <a:prstGeom prst="rect">
            <a:avLst/>
          </a:prstGeom>
        </p:spPr>
      </p:pic>
      <p:sp>
        <p:nvSpPr>
          <p:cNvPr id="16" name="Text Placeholder 29"/>
          <p:cNvSpPr>
            <a:spLocks noGrp="1"/>
          </p:cNvSpPr>
          <p:nvPr>
            <p:ph type="body" sz="quarter" idx="11" hasCustomPrompt="1"/>
          </p:nvPr>
        </p:nvSpPr>
        <p:spPr>
          <a:xfrm>
            <a:off x="161999" y="2401650"/>
            <a:ext cx="486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dirty="0"/>
              <a:t>Click to add speaker title</a:t>
            </a:r>
          </a:p>
        </p:txBody>
      </p:sp>
      <p:sp>
        <p:nvSpPr>
          <p:cNvPr id="17" name="Text Placeholder 29"/>
          <p:cNvSpPr>
            <a:spLocks noGrp="1"/>
          </p:cNvSpPr>
          <p:nvPr>
            <p:ph type="body" sz="quarter" idx="12" hasCustomPrompt="1"/>
          </p:nvPr>
        </p:nvSpPr>
        <p:spPr>
          <a:xfrm>
            <a:off x="161999" y="2607900"/>
            <a:ext cx="486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Click to add event title</a:t>
            </a:r>
          </a:p>
        </p:txBody>
      </p:sp>
      <p:sp>
        <p:nvSpPr>
          <p:cNvPr id="18" name="Text Placeholder 29"/>
          <p:cNvSpPr>
            <a:spLocks noGrp="1"/>
          </p:cNvSpPr>
          <p:nvPr>
            <p:ph type="body" sz="quarter" idx="15" hasCustomPrompt="1"/>
          </p:nvPr>
        </p:nvSpPr>
        <p:spPr>
          <a:xfrm>
            <a:off x="5346000" y="2401650"/>
            <a:ext cx="1404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dirty="0"/>
              <a:t>Confidential statement</a:t>
            </a:r>
          </a:p>
        </p:txBody>
      </p:sp>
      <p:sp>
        <p:nvSpPr>
          <p:cNvPr id="19" name="Text Placeholder 29"/>
          <p:cNvSpPr>
            <a:spLocks noGrp="1"/>
          </p:cNvSpPr>
          <p:nvPr>
            <p:ph type="body" sz="quarter" idx="13" hasCustomPrompt="1"/>
          </p:nvPr>
        </p:nvSpPr>
        <p:spPr>
          <a:xfrm>
            <a:off x="5346000" y="2607900"/>
            <a:ext cx="1404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dirty="0"/>
              <a:t>00 Month Year</a:t>
            </a:r>
          </a:p>
        </p:txBody>
      </p:sp>
    </p:spTree>
    <p:extLst>
      <p:ext uri="{BB962C8B-B14F-4D97-AF65-F5344CB8AC3E}">
        <p14:creationId xmlns:p14="http://schemas.microsoft.com/office/powerpoint/2010/main" val="427594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jp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1.jp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4.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6330447" y="4497845"/>
            <a:ext cx="340200" cy="522161"/>
          </a:xfrm>
          <a:prstGeom prst="rect">
            <a:avLst/>
          </a:prstGeom>
        </p:spPr>
      </p:pic>
      <p:sp>
        <p:nvSpPr>
          <p:cNvPr id="8"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790"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24" r:id="rId11"/>
    <p:sldLayoutId id="2147483826" r:id="rId12"/>
    <p:sldLayoutId id="2147483789" r:id="rId13"/>
    <p:sldLayoutId id="2147483868" r:id="rId14"/>
    <p:sldLayoutId id="2147483869" r:id="rId15"/>
    <p:sldLayoutId id="2147483870" r:id="rId16"/>
    <p:sldLayoutId id="2147483871" r:id="rId17"/>
  </p:sldLayoutIdLst>
  <p:hf hdr="0" ftr="0" dt="0"/>
  <p:txStyles>
    <p:titleStyle>
      <a:lvl1pPr algn="ctr" defTabSz="4572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5" name="Picture 4" descr="AZ_SYMBOL_RGB.jp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6330447" y="4497845"/>
            <a:ext cx="3402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06" r:id="rId6"/>
    <p:sldLayoutId id="2147483807" r:id="rId7"/>
    <p:sldLayoutId id="2147483808" r:id="rId8"/>
    <p:sldLayoutId id="2147483809" r:id="rId9"/>
    <p:sldLayoutId id="2147483810" r:id="rId10"/>
    <p:sldLayoutId id="2147483825" r:id="rId11"/>
    <p:sldLayoutId id="2147483827"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5" name="Picture 4" descr="AZ_SYMBOL_RGB.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330447" y="4497845"/>
            <a:ext cx="3402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238781" y="4846754"/>
            <a:ext cx="297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pic>
        <p:nvPicPr>
          <p:cNvPr id="4" name="Picture 3" descr="AZ_SYMBOL_RGB.jpg"/>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6330447" y="4497845"/>
            <a:ext cx="3402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1.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2.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3.png"/><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49.jpe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2.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3.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1.png"/><Relationship Id="rId1" Type="http://schemas.openxmlformats.org/officeDocument/2006/relationships/slideLayout" Target="../slideLayouts/slideLayout17.xml"/><Relationship Id="rId5" Type="http://schemas.openxmlformats.org/officeDocument/2006/relationships/image" Target="../media/image82.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3.png"/><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43" y="401334"/>
            <a:ext cx="8783999" cy="504000"/>
          </a:xfrm>
        </p:spPr>
        <p:txBody>
          <a:bodyPr/>
          <a:lstStyle/>
          <a:p>
            <a:pPr>
              <a:lnSpc>
                <a:spcPct val="120000"/>
              </a:lnSpc>
            </a:pPr>
            <a:br>
              <a:rPr lang="en-US" altLang="ko-KR" sz="1800" dirty="0">
                <a:latin typeface="HY견고딕" panose="02030600000101010101" pitchFamily="18" charset="-127"/>
                <a:ea typeface="HY견고딕" panose="02030600000101010101" pitchFamily="18" charset="-127"/>
              </a:rPr>
            </a:br>
            <a:r>
              <a:rPr lang="ko-KR" altLang="en-US" sz="3600" dirty="0">
                <a:latin typeface="HY견고딕" panose="02030600000101010101" pitchFamily="18" charset="-127"/>
                <a:ea typeface="HY견고딕" panose="02030600000101010101" pitchFamily="18" charset="-127"/>
              </a:rPr>
              <a:t>적절한 흡입제 선택하기</a:t>
            </a:r>
            <a:br>
              <a:rPr lang="en-US" altLang="ko-KR" sz="3600" dirty="0">
                <a:latin typeface="HY견고딕" panose="02030600000101010101" pitchFamily="18" charset="-127"/>
                <a:ea typeface="HY견고딕" panose="02030600000101010101" pitchFamily="18" charset="-127"/>
              </a:rPr>
            </a:br>
            <a:r>
              <a:rPr lang="en-US" altLang="ko-KR" sz="3600" dirty="0">
                <a:solidFill>
                  <a:schemeClr val="accent2">
                    <a:lumMod val="90000"/>
                    <a:lumOff val="10000"/>
                  </a:schemeClr>
                </a:solidFill>
                <a:latin typeface="HY견고딕" panose="02030600000101010101" pitchFamily="18" charset="-127"/>
                <a:ea typeface="HY견고딕" panose="02030600000101010101" pitchFamily="18" charset="-127"/>
              </a:rPr>
              <a:t>: </a:t>
            </a:r>
            <a:r>
              <a:rPr lang="ko-KR" altLang="en-US" sz="3600" dirty="0">
                <a:solidFill>
                  <a:schemeClr val="accent2">
                    <a:lumMod val="90000"/>
                    <a:lumOff val="10000"/>
                  </a:schemeClr>
                </a:solidFill>
                <a:latin typeface="HY견고딕" panose="02030600000101010101" pitchFamily="18" charset="-127"/>
                <a:ea typeface="HY견고딕" panose="02030600000101010101" pitchFamily="18" charset="-127"/>
              </a:rPr>
              <a:t>뭣이 </a:t>
            </a:r>
            <a:r>
              <a:rPr lang="ko-KR" altLang="en-US" sz="3600" dirty="0" err="1">
                <a:solidFill>
                  <a:schemeClr val="accent2">
                    <a:lumMod val="90000"/>
                    <a:lumOff val="10000"/>
                  </a:schemeClr>
                </a:solidFill>
                <a:latin typeface="HY견고딕" panose="02030600000101010101" pitchFamily="18" charset="-127"/>
                <a:ea typeface="HY견고딕" panose="02030600000101010101" pitchFamily="18" charset="-127"/>
              </a:rPr>
              <a:t>중한디</a:t>
            </a:r>
            <a:r>
              <a:rPr lang="en-US" altLang="ko-KR" sz="3600" dirty="0">
                <a:solidFill>
                  <a:schemeClr val="accent2">
                    <a:lumMod val="90000"/>
                    <a:lumOff val="10000"/>
                  </a:schemeClr>
                </a:solidFill>
                <a:latin typeface="HY견고딕" panose="02030600000101010101" pitchFamily="18" charset="-127"/>
                <a:ea typeface="HY견고딕" panose="02030600000101010101" pitchFamily="18" charset="-127"/>
              </a:rPr>
              <a:t>?</a:t>
            </a:r>
            <a:endParaRPr lang="en-US" sz="3600" dirty="0">
              <a:solidFill>
                <a:schemeClr val="accent2">
                  <a:lumMod val="90000"/>
                  <a:lumOff val="10000"/>
                </a:schemeClr>
              </a:solidFill>
              <a:latin typeface="HY견고딕" panose="02030600000101010101" pitchFamily="18" charset="-127"/>
              <a:ea typeface="HY견고딕" panose="02030600000101010101" pitchFamily="18" charset="-127"/>
            </a:endParaRPr>
          </a:p>
        </p:txBody>
      </p:sp>
      <p:sp>
        <p:nvSpPr>
          <p:cNvPr id="5" name="Text Placeholder 4"/>
          <p:cNvSpPr>
            <a:spLocks noGrp="1"/>
          </p:cNvSpPr>
          <p:nvPr>
            <p:ph type="body" sz="quarter" idx="13"/>
          </p:nvPr>
        </p:nvSpPr>
        <p:spPr>
          <a:xfrm>
            <a:off x="5448033" y="1961769"/>
            <a:ext cx="1872000" cy="190800"/>
          </a:xfrm>
        </p:spPr>
        <p:txBody>
          <a:bodyPr/>
          <a:lstStyle/>
          <a:p>
            <a:r>
              <a:rPr lang="en-US" dirty="0"/>
              <a:t>2019.09.03</a:t>
            </a:r>
          </a:p>
        </p:txBody>
      </p:sp>
      <p:sp>
        <p:nvSpPr>
          <p:cNvPr id="8" name="텍스트 개체 틀 7">
            <a:extLst>
              <a:ext uri="{FF2B5EF4-FFF2-40B4-BE49-F238E27FC236}">
                <a16:creationId xmlns:a16="http://schemas.microsoft.com/office/drawing/2014/main" id="{80E9BB76-88F8-4CD7-B341-A57E5D054145}"/>
              </a:ext>
            </a:extLst>
          </p:cNvPr>
          <p:cNvSpPr>
            <a:spLocks noGrp="1"/>
          </p:cNvSpPr>
          <p:nvPr>
            <p:ph type="body" sz="quarter" idx="11"/>
          </p:nvPr>
        </p:nvSpPr>
        <p:spPr>
          <a:xfrm>
            <a:off x="3336975" y="2227488"/>
            <a:ext cx="3166179" cy="190800"/>
          </a:xfrm>
        </p:spPr>
        <p:txBody>
          <a:bodyPr/>
          <a:lstStyle/>
          <a:p>
            <a:pPr algn="r">
              <a:lnSpc>
                <a:spcPct val="100000"/>
              </a:lnSpc>
            </a:pPr>
            <a:r>
              <a:rPr lang="ko-KR" altLang="en-US" dirty="0"/>
              <a:t>충북대학교병원 </a:t>
            </a:r>
            <a:endParaRPr lang="en-US" altLang="ko-KR" dirty="0"/>
          </a:p>
          <a:p>
            <a:pPr algn="r">
              <a:lnSpc>
                <a:spcPct val="100000"/>
              </a:lnSpc>
            </a:pPr>
            <a:r>
              <a:rPr lang="ko-KR" altLang="en-US" dirty="0"/>
              <a:t>알레르기내과 강민규</a:t>
            </a:r>
          </a:p>
        </p:txBody>
      </p:sp>
    </p:spTree>
    <p:extLst>
      <p:ext uri="{BB962C8B-B14F-4D97-AF65-F5344CB8AC3E}">
        <p14:creationId xmlns:p14="http://schemas.microsoft.com/office/powerpoint/2010/main" val="813208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1315" y="1014807"/>
            <a:ext cx="2218765" cy="379207"/>
          </a:xfrm>
          <a:solidFill>
            <a:schemeClr val="bg2">
              <a:lumMod val="40000"/>
              <a:lumOff val="60000"/>
            </a:schemeClr>
          </a:solidFill>
        </p:spPr>
        <p:txBody>
          <a:bodyPr>
            <a:normAutofit fontScale="90000"/>
          </a:bodyPr>
          <a:lstStyle/>
          <a:p>
            <a:pPr algn="ctr"/>
            <a:r>
              <a:rPr lang="ko-KR" altLang="en-US" sz="2100" dirty="0"/>
              <a:t>잘못 사용하면</a:t>
            </a:r>
          </a:p>
        </p:txBody>
      </p:sp>
      <p:pic>
        <p:nvPicPr>
          <p:cNvPr id="8" name="Picture 3"/>
          <p:cNvPicPr>
            <a:picLocks noChangeAspect="1"/>
          </p:cNvPicPr>
          <p:nvPr/>
        </p:nvPicPr>
        <p:blipFill rotWithShape="1">
          <a:blip r:embed="rId2"/>
          <a:srcRect l="7615" t="23407" r="57487" b="12733"/>
          <a:stretch/>
        </p:blipFill>
        <p:spPr>
          <a:xfrm>
            <a:off x="761315" y="1394012"/>
            <a:ext cx="2218765" cy="2823882"/>
          </a:xfrm>
          <a:prstGeom prst="rect">
            <a:avLst/>
          </a:prstGeom>
        </p:spPr>
      </p:pic>
      <p:pic>
        <p:nvPicPr>
          <p:cNvPr id="9" name="Picture 3"/>
          <p:cNvPicPr>
            <a:picLocks noChangeAspect="1"/>
          </p:cNvPicPr>
          <p:nvPr/>
        </p:nvPicPr>
        <p:blipFill rotWithShape="1">
          <a:blip r:embed="rId2"/>
          <a:srcRect l="57720" t="23407" r="8271" b="12398"/>
          <a:stretch/>
        </p:blipFill>
        <p:spPr>
          <a:xfrm>
            <a:off x="3924063" y="1394011"/>
            <a:ext cx="2162287" cy="2838674"/>
          </a:xfrm>
          <a:prstGeom prst="rect">
            <a:avLst/>
          </a:prstGeom>
        </p:spPr>
      </p:pic>
      <p:sp>
        <p:nvSpPr>
          <p:cNvPr id="14" name="제목 1"/>
          <p:cNvSpPr txBox="1">
            <a:spLocks/>
          </p:cNvSpPr>
          <p:nvPr/>
        </p:nvSpPr>
        <p:spPr>
          <a:xfrm>
            <a:off x="761313" y="4217895"/>
            <a:ext cx="2218765" cy="379207"/>
          </a:xfrm>
          <a:prstGeom prst="rect">
            <a:avLst/>
          </a:prstGeom>
          <a:solidFill>
            <a:schemeClr val="bg2">
              <a:lumMod val="40000"/>
              <a:lumOff val="60000"/>
            </a:schemeClr>
          </a:solidFill>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100" dirty="0"/>
              <a:t>대부분 </a:t>
            </a:r>
            <a:r>
              <a:rPr lang="ko-KR" altLang="en-US" sz="2100" b="1" dirty="0">
                <a:solidFill>
                  <a:srgbClr val="FF0000"/>
                </a:solidFill>
              </a:rPr>
              <a:t>입</a:t>
            </a:r>
            <a:r>
              <a:rPr lang="ko-KR" altLang="en-US" sz="2100" dirty="0"/>
              <a:t>으로</a:t>
            </a:r>
          </a:p>
        </p:txBody>
      </p:sp>
      <p:sp>
        <p:nvSpPr>
          <p:cNvPr id="15" name="제목 1"/>
          <p:cNvSpPr txBox="1">
            <a:spLocks/>
          </p:cNvSpPr>
          <p:nvPr/>
        </p:nvSpPr>
        <p:spPr>
          <a:xfrm>
            <a:off x="3937299" y="1014807"/>
            <a:ext cx="2149051" cy="379207"/>
          </a:xfrm>
          <a:prstGeom prst="rect">
            <a:avLst/>
          </a:prstGeom>
          <a:solidFill>
            <a:schemeClr val="accent3">
              <a:lumMod val="40000"/>
              <a:lumOff val="60000"/>
            </a:schemeClr>
          </a:solidFill>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100" dirty="0"/>
              <a:t>잘 사용하면</a:t>
            </a:r>
          </a:p>
        </p:txBody>
      </p:sp>
      <p:sp>
        <p:nvSpPr>
          <p:cNvPr id="16" name="제목 1"/>
          <p:cNvSpPr txBox="1">
            <a:spLocks/>
          </p:cNvSpPr>
          <p:nvPr/>
        </p:nvSpPr>
        <p:spPr>
          <a:xfrm>
            <a:off x="3924062" y="4232687"/>
            <a:ext cx="2149051" cy="379207"/>
          </a:xfrm>
          <a:prstGeom prst="rect">
            <a:avLst/>
          </a:prstGeom>
          <a:solidFill>
            <a:schemeClr val="accent3">
              <a:lumMod val="40000"/>
              <a:lumOff val="60000"/>
            </a:schemeClr>
          </a:solidFill>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100" dirty="0"/>
              <a:t>꼭 필요한 곳에</a:t>
            </a:r>
          </a:p>
        </p:txBody>
      </p:sp>
      <p:sp>
        <p:nvSpPr>
          <p:cNvPr id="17" name="제목 1"/>
          <p:cNvSpPr txBox="1">
            <a:spLocks/>
          </p:cNvSpPr>
          <p:nvPr/>
        </p:nvSpPr>
        <p:spPr>
          <a:xfrm>
            <a:off x="786149" y="-31552"/>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rPr>
              <a:t>흡입제 잘못 사용하는 경우 많아</a:t>
            </a:r>
          </a:p>
        </p:txBody>
      </p:sp>
      <p:pic>
        <p:nvPicPr>
          <p:cNvPr id="18" name="Picture 3" descr="1120_asthma_006"/>
          <p:cNvPicPr>
            <a:picLocks noChangeAspect="1" noChangeArrowheads="1"/>
          </p:cNvPicPr>
          <p:nvPr/>
        </p:nvPicPr>
        <p:blipFill>
          <a:blip r:embed="rId3" cstate="print"/>
          <a:srcRect l="21649" t="9052" r="71268" b="80440"/>
          <a:stretch>
            <a:fillRect/>
          </a:stretch>
        </p:blipFill>
        <p:spPr bwMode="auto">
          <a:xfrm>
            <a:off x="229795" y="195264"/>
            <a:ext cx="485775" cy="540544"/>
          </a:xfrm>
          <a:prstGeom prst="rect">
            <a:avLst/>
          </a:prstGeom>
          <a:noFill/>
          <a:ln w="9525">
            <a:noFill/>
            <a:miter lim="800000"/>
            <a:headEnd/>
            <a:tailEnd/>
          </a:ln>
        </p:spPr>
      </p:pic>
      <p:sp>
        <p:nvSpPr>
          <p:cNvPr id="10" name="제목 1">
            <a:extLst>
              <a:ext uri="{FF2B5EF4-FFF2-40B4-BE49-F238E27FC236}">
                <a16:creationId xmlns:a16="http://schemas.microsoft.com/office/drawing/2014/main" id="{6519056D-161D-4535-A0DF-3604D2E38E32}"/>
              </a:ext>
            </a:extLst>
          </p:cNvPr>
          <p:cNvSpPr txBox="1">
            <a:spLocks/>
          </p:cNvSpPr>
          <p:nvPr/>
        </p:nvSpPr>
        <p:spPr>
          <a:xfrm>
            <a:off x="844265" y="993291"/>
            <a:ext cx="2149051" cy="379207"/>
          </a:xfrm>
          <a:prstGeom prst="rect">
            <a:avLst/>
          </a:prstGeom>
          <a:solidFill>
            <a:schemeClr val="bg2">
              <a:lumMod val="40000"/>
              <a:lumOff val="60000"/>
            </a:schemeClr>
          </a:solidFill>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ko-KR" altLang="en-US" sz="2100"/>
              <a:t>잘못 </a:t>
            </a:r>
            <a:r>
              <a:rPr lang="ko-KR" altLang="en-US" sz="2100" dirty="0"/>
              <a:t>사용하면</a:t>
            </a:r>
          </a:p>
        </p:txBody>
      </p:sp>
    </p:spTree>
    <p:extLst>
      <p:ext uri="{BB962C8B-B14F-4D97-AF65-F5344CB8AC3E}">
        <p14:creationId xmlns:p14="http://schemas.microsoft.com/office/powerpoint/2010/main" val="769438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55755" y="1314339"/>
            <a:ext cx="5680670" cy="3484286"/>
          </a:xfrm>
          <a:prstGeom prst="rect">
            <a:avLst/>
          </a:prstGeom>
        </p:spPr>
      </p:pic>
      <p:pic>
        <p:nvPicPr>
          <p:cNvPr id="5" name="Picture 3" descr="1120_asthma_006"/>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6" name="제목 1"/>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Misuse </a:t>
            </a:r>
            <a:r>
              <a:rPr lang="en-US" altLang="ko-KR" sz="2700" dirty="0">
                <a:latin typeface="맑은 고딕" panose="020B0503020000020004" pitchFamily="50" charset="-127"/>
                <a:cs typeface="함초롬돋움" panose="020B0504000101010101" pitchFamily="50" charset="-127"/>
              </a:rPr>
              <a:t>→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Asthma instability </a:t>
            </a:r>
            <a:r>
              <a:rPr lang="en-US" altLang="ko-KR" sz="2700" dirty="0">
                <a:latin typeface="맑은 고딕" panose="020B0503020000020004" pitchFamily="50" charset="-127"/>
                <a:ea typeface="맑은 고딕" panose="020B0503020000020004" pitchFamily="50" charset="-127"/>
                <a:cs typeface="함초롬돋움" panose="020B0504000101010101" pitchFamily="50" charset="-127"/>
              </a:rPr>
              <a:t>↑</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spTree>
    <p:extLst>
      <p:ext uri="{BB962C8B-B14F-4D97-AF65-F5344CB8AC3E}">
        <p14:creationId xmlns:p14="http://schemas.microsoft.com/office/powerpoint/2010/main" val="123804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28BFCAB-F22D-4674-9D67-B9870C036931}"/>
              </a:ext>
            </a:extLst>
          </p:cNvPr>
          <p:cNvPicPr>
            <a:picLocks noChangeAspect="1"/>
          </p:cNvPicPr>
          <p:nvPr/>
        </p:nvPicPr>
        <p:blipFill>
          <a:blip r:embed="rId2"/>
          <a:stretch>
            <a:fillRect/>
          </a:stretch>
        </p:blipFill>
        <p:spPr>
          <a:xfrm>
            <a:off x="889811" y="420106"/>
            <a:ext cx="4975171" cy="864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그림 6">
            <a:extLst>
              <a:ext uri="{FF2B5EF4-FFF2-40B4-BE49-F238E27FC236}">
                <a16:creationId xmlns:a16="http://schemas.microsoft.com/office/drawing/2014/main" id="{1ECF1E2D-5AC3-4E17-8556-0D4091F26EEF}"/>
              </a:ext>
            </a:extLst>
          </p:cNvPr>
          <p:cNvPicPr>
            <a:picLocks noChangeAspect="1"/>
          </p:cNvPicPr>
          <p:nvPr/>
        </p:nvPicPr>
        <p:blipFill>
          <a:blip r:embed="rId3"/>
          <a:stretch>
            <a:fillRect/>
          </a:stretch>
        </p:blipFill>
        <p:spPr>
          <a:xfrm>
            <a:off x="1031231" y="1438595"/>
            <a:ext cx="4692329" cy="1656116"/>
          </a:xfrm>
          <a:prstGeom prst="rect">
            <a:avLst/>
          </a:prstGeom>
          <a:ln>
            <a:noFill/>
          </a:ln>
          <a:effectLst>
            <a:softEdge rad="112500"/>
          </a:effectLst>
        </p:spPr>
      </p:pic>
      <p:sp>
        <p:nvSpPr>
          <p:cNvPr id="10" name="직사각형 9">
            <a:extLst>
              <a:ext uri="{FF2B5EF4-FFF2-40B4-BE49-F238E27FC236}">
                <a16:creationId xmlns:a16="http://schemas.microsoft.com/office/drawing/2014/main" id="{789A183D-4D14-4D4B-A3FB-64A18E51655C}"/>
              </a:ext>
            </a:extLst>
          </p:cNvPr>
          <p:cNvSpPr/>
          <p:nvPr/>
        </p:nvSpPr>
        <p:spPr>
          <a:xfrm>
            <a:off x="5445434" y="4924206"/>
            <a:ext cx="1412566" cy="215444"/>
          </a:xfrm>
          <a:prstGeom prst="rect">
            <a:avLst/>
          </a:prstGeom>
        </p:spPr>
        <p:txBody>
          <a:bodyPr wrap="none">
            <a:spAutoFit/>
          </a:bodyPr>
          <a:lstStyle/>
          <a:p>
            <a:r>
              <a:rPr lang="en-GB" altLang="ko-KR" sz="800" dirty="0">
                <a:solidFill>
                  <a:srgbClr val="5C5C5C"/>
                </a:solidFill>
              </a:rPr>
              <a:t>Fink et al. </a:t>
            </a:r>
            <a:r>
              <a:rPr lang="en-GB" altLang="ko-KR" sz="800" dirty="0" err="1">
                <a:solidFill>
                  <a:srgbClr val="5C5C5C"/>
                </a:solidFill>
              </a:rPr>
              <a:t>Resp</a:t>
            </a:r>
            <a:r>
              <a:rPr lang="en-GB" altLang="ko-KR" sz="800" dirty="0">
                <a:solidFill>
                  <a:srgbClr val="5C5C5C"/>
                </a:solidFill>
              </a:rPr>
              <a:t> Care 2005</a:t>
            </a:r>
            <a:endParaRPr lang="ko-KR" altLang="en-US" sz="800" dirty="0"/>
          </a:p>
        </p:txBody>
      </p:sp>
      <p:sp>
        <p:nvSpPr>
          <p:cNvPr id="11" name="직사각형 10">
            <a:extLst>
              <a:ext uri="{FF2B5EF4-FFF2-40B4-BE49-F238E27FC236}">
                <a16:creationId xmlns:a16="http://schemas.microsoft.com/office/drawing/2014/main" id="{88E1BBB6-4A2B-4BBF-A4B2-4D2A775B7A7E}"/>
              </a:ext>
            </a:extLst>
          </p:cNvPr>
          <p:cNvSpPr/>
          <p:nvPr/>
        </p:nvSpPr>
        <p:spPr>
          <a:xfrm>
            <a:off x="633589" y="3974949"/>
            <a:ext cx="5917646" cy="584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a:spAutoFit/>
          </a:bodyPr>
          <a:lstStyle/>
          <a:p>
            <a:pPr marL="285750" indent="-285750">
              <a:buFont typeface="Wingdings" panose="05000000000000000000" pitchFamily="2" charset="2"/>
              <a:buChar char="ü"/>
            </a:pPr>
            <a:r>
              <a:rPr lang="en-US" altLang="ko-KR" sz="1600" dirty="0">
                <a:latin typeface="나눔바른고딕" panose="020B0603020101020101" pitchFamily="50" charset="-127"/>
                <a:ea typeface="나눔바른고딕" panose="020B0603020101020101" pitchFamily="50" charset="-127"/>
              </a:rPr>
              <a:t>Management of chronic airway disease is 10% medication </a:t>
            </a:r>
          </a:p>
          <a:p>
            <a:r>
              <a:rPr lang="en-US" altLang="ko-KR" sz="1600" dirty="0">
                <a:latin typeface="나눔바른고딕" panose="020B0603020101020101" pitchFamily="50" charset="-127"/>
                <a:ea typeface="나눔바른고딕" panose="020B0603020101020101" pitchFamily="50" charset="-127"/>
              </a:rPr>
              <a:t>      and </a:t>
            </a:r>
            <a:r>
              <a:rPr lang="en-US" altLang="ko-KR" sz="1600" b="1" dirty="0">
                <a:solidFill>
                  <a:srgbClr val="FF0000"/>
                </a:solidFill>
                <a:latin typeface="나눔바른고딕" panose="020B0603020101020101" pitchFamily="50" charset="-127"/>
                <a:ea typeface="나눔바른고딕" panose="020B0603020101020101" pitchFamily="50" charset="-127"/>
              </a:rPr>
              <a:t>90% education</a:t>
            </a:r>
            <a:endParaRPr lang="ko-KR" altLang="en-US" sz="1600" b="1" dirty="0">
              <a:solidFill>
                <a:srgbClr val="FF0000"/>
              </a:solidFill>
              <a:latin typeface="나눔바른고딕" panose="020B0603020101020101" pitchFamily="50" charset="-127"/>
              <a:ea typeface="나눔바른고딕" panose="020B0603020101020101" pitchFamily="50" charset="-127"/>
            </a:endParaRPr>
          </a:p>
        </p:txBody>
      </p:sp>
      <p:sp>
        <p:nvSpPr>
          <p:cNvPr id="2" name="직사각형 1">
            <a:extLst>
              <a:ext uri="{FF2B5EF4-FFF2-40B4-BE49-F238E27FC236}">
                <a16:creationId xmlns:a16="http://schemas.microsoft.com/office/drawing/2014/main" id="{AF32B4C8-C4F5-4CC4-B65F-78D3FB7E4954}"/>
              </a:ext>
            </a:extLst>
          </p:cNvPr>
          <p:cNvSpPr/>
          <p:nvPr/>
        </p:nvSpPr>
        <p:spPr>
          <a:xfrm>
            <a:off x="633589" y="3605617"/>
            <a:ext cx="1526380" cy="369332"/>
          </a:xfrm>
          <a:prstGeom prst="rect">
            <a:avLst/>
          </a:prstGeom>
          <a:solidFill>
            <a:srgbClr val="FF0000"/>
          </a:solidFill>
        </p:spPr>
        <p:txBody>
          <a:bodyPr wrap="none">
            <a:spAutoFit/>
          </a:bodyPr>
          <a:lstStyle/>
          <a:p>
            <a:r>
              <a:rPr lang="ko-KR" altLang="en-US" dirty="0">
                <a:latin typeface="나눔바른고딕" panose="020B0603020101020101" pitchFamily="50" charset="-127"/>
                <a:ea typeface="나눔바른고딕" panose="020B0603020101020101" pitchFamily="50" charset="-127"/>
              </a:rPr>
              <a:t>뭐가</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중헌디</a:t>
            </a:r>
            <a:r>
              <a:rPr lang="en-US" altLang="ko-KR" dirty="0">
                <a:latin typeface="나눔바른고딕" panose="020B0603020101020101" pitchFamily="50" charset="-127"/>
                <a:ea typeface="나눔바른고딕" panose="020B0603020101020101" pitchFamily="50" charset="-127"/>
              </a:rPr>
              <a:t>?</a:t>
            </a:r>
            <a:endParaRPr lang="ko-KR" altLang="en-US" dirty="0"/>
          </a:p>
        </p:txBody>
      </p:sp>
    </p:spTree>
    <p:extLst>
      <p:ext uri="{BB962C8B-B14F-4D97-AF65-F5344CB8AC3E}">
        <p14:creationId xmlns:p14="http://schemas.microsoft.com/office/powerpoint/2010/main" val="189373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1120_asthma_006"/>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6" name="제목 1"/>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요약하면</a:t>
            </a:r>
          </a:p>
        </p:txBody>
      </p:sp>
      <p:sp>
        <p:nvSpPr>
          <p:cNvPr id="2" name="직사각형 1">
            <a:extLst>
              <a:ext uri="{FF2B5EF4-FFF2-40B4-BE49-F238E27FC236}">
                <a16:creationId xmlns:a16="http://schemas.microsoft.com/office/drawing/2014/main" id="{0CAF8676-428C-4AE1-847D-268FC86CEBB6}"/>
              </a:ext>
            </a:extLst>
          </p:cNvPr>
          <p:cNvSpPr/>
          <p:nvPr/>
        </p:nvSpPr>
        <p:spPr>
          <a:xfrm>
            <a:off x="680705" y="1412600"/>
            <a:ext cx="5717523" cy="369332"/>
          </a:xfrm>
          <a:prstGeom prst="rect">
            <a:avLst/>
          </a:prstGeom>
        </p:spPr>
        <p:txBody>
          <a:bodyPr wrap="square">
            <a:spAutoFit/>
          </a:bodyPr>
          <a:lstStyle/>
          <a:p>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천식은 흡입제라는 좋은 치료수단이 있음에도 불구하고</a:t>
            </a:r>
          </a:p>
        </p:txBody>
      </p:sp>
      <p:sp>
        <p:nvSpPr>
          <p:cNvPr id="7" name="직사각형 6">
            <a:extLst>
              <a:ext uri="{FF2B5EF4-FFF2-40B4-BE49-F238E27FC236}">
                <a16:creationId xmlns:a16="http://schemas.microsoft.com/office/drawing/2014/main" id="{74C502CB-FCBE-4D63-9DB3-71C924A877EB}"/>
              </a:ext>
            </a:extLst>
          </p:cNvPr>
          <p:cNvSpPr/>
          <p:nvPr/>
        </p:nvSpPr>
        <p:spPr>
          <a:xfrm>
            <a:off x="680705" y="2082299"/>
            <a:ext cx="5029014" cy="1200329"/>
          </a:xfrm>
          <a:prstGeom prst="rect">
            <a:avLst/>
          </a:prstGeom>
        </p:spPr>
        <p:txBody>
          <a:bodyPr wrap="square">
            <a:spAutoFit/>
          </a:bodyPr>
          <a:lstStyle/>
          <a:p>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지속 치료율이 낮고</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흡입제 </a:t>
            </a:r>
            <a:r>
              <a:rPr lang="ko-KR" altLang="en-US" dirty="0" err="1">
                <a:latin typeface="함초롬돋움" panose="020B0504000101010101" pitchFamily="50" charset="-127"/>
                <a:ea typeface="함초롬돋움" panose="020B0504000101010101" pitchFamily="50" charset="-127"/>
                <a:cs typeface="함초롬돋움" panose="020B0504000101010101" pitchFamily="50" charset="-127"/>
              </a:rPr>
              <a:t>처방률이</a:t>
            </a: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 낮고 </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흡입제를 잘못 사용하는 경우가 많음</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endParaRPr lang="ko-KR" altLang="en-US" dirty="0">
              <a:latin typeface="함초롬돋움" panose="020B0504000101010101" pitchFamily="50" charset="-127"/>
              <a:ea typeface="함초롬돋움" panose="020B0504000101010101" pitchFamily="50" charset="-127"/>
              <a:cs typeface="함초롬돋움" panose="020B0504000101010101" pitchFamily="50" charset="-127"/>
            </a:endParaRPr>
          </a:p>
        </p:txBody>
      </p:sp>
    </p:spTree>
    <p:extLst>
      <p:ext uri="{BB962C8B-B14F-4D97-AF65-F5344CB8AC3E}">
        <p14:creationId xmlns:p14="http://schemas.microsoft.com/office/powerpoint/2010/main" val="60119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1120_asthma_006"/>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6" name="제목 1"/>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목차</a:t>
            </a:r>
          </a:p>
        </p:txBody>
      </p:sp>
      <p:sp>
        <p:nvSpPr>
          <p:cNvPr id="2" name="직사각형 1">
            <a:extLst>
              <a:ext uri="{FF2B5EF4-FFF2-40B4-BE49-F238E27FC236}">
                <a16:creationId xmlns:a16="http://schemas.microsoft.com/office/drawing/2014/main" id="{0CAF8676-428C-4AE1-847D-268FC86CEBB6}"/>
              </a:ext>
            </a:extLst>
          </p:cNvPr>
          <p:cNvSpPr/>
          <p:nvPr/>
        </p:nvSpPr>
        <p:spPr>
          <a:xfrm>
            <a:off x="680705" y="1412600"/>
            <a:ext cx="5717523" cy="1387816"/>
          </a:xfrm>
          <a:prstGeom prst="rect">
            <a:avLst/>
          </a:prstGeom>
        </p:spPr>
        <p:txBody>
          <a:bodyPr wrap="square">
            <a:spAutoFit/>
          </a:bodyPr>
          <a:lstStyle/>
          <a:p>
            <a:pPr marL="342900" indent="-342900">
              <a:lnSpc>
                <a:spcPct val="120000"/>
              </a:lnSpc>
              <a:buAutoNum type="arabicParenR"/>
            </a:pP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흡입제 유형</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pPr marL="342900" indent="-342900">
              <a:lnSpc>
                <a:spcPct val="120000"/>
              </a:lnSpc>
              <a:buAutoNum type="arabicParenR"/>
            </a:pP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흡입제 종류에 따른 사용법</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pPr marL="342900" indent="-342900">
              <a:lnSpc>
                <a:spcPct val="120000"/>
              </a:lnSpc>
              <a:buAutoNum type="arabicParenR"/>
            </a:pP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제품별 장단점 </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pPr marL="342900" indent="-342900">
              <a:lnSpc>
                <a:spcPct val="120000"/>
              </a:lnSpc>
              <a:buAutoNum type="arabicParenR"/>
            </a:pP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실제 상황에서 </a:t>
            </a: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SMART </a:t>
            </a: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요법의 장점</a:t>
            </a:r>
          </a:p>
        </p:txBody>
      </p:sp>
    </p:spTree>
    <p:extLst>
      <p:ext uri="{BB962C8B-B14F-4D97-AF65-F5344CB8AC3E}">
        <p14:creationId xmlns:p14="http://schemas.microsoft.com/office/powerpoint/2010/main" val="189925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84FA0C64-36D1-483D-80DA-DE20BC290C44}"/>
              </a:ext>
            </a:extLst>
          </p:cNvPr>
          <p:cNvPicPr>
            <a:picLocks noChangeAspect="1"/>
          </p:cNvPicPr>
          <p:nvPr/>
        </p:nvPicPr>
        <p:blipFill rotWithShape="1">
          <a:blip r:embed="rId3"/>
          <a:srcRect r="48492"/>
          <a:stretch/>
        </p:blipFill>
        <p:spPr>
          <a:xfrm>
            <a:off x="650161" y="1147418"/>
            <a:ext cx="2862659" cy="3113528"/>
          </a:xfrm>
          <a:prstGeom prst="rect">
            <a:avLst/>
          </a:prstGeom>
        </p:spPr>
      </p:pic>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4"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Device</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의 유형</a:t>
            </a:r>
          </a:p>
        </p:txBody>
      </p:sp>
      <p:sp>
        <p:nvSpPr>
          <p:cNvPr id="4" name="직사각형 3">
            <a:extLst>
              <a:ext uri="{FF2B5EF4-FFF2-40B4-BE49-F238E27FC236}">
                <a16:creationId xmlns:a16="http://schemas.microsoft.com/office/drawing/2014/main" id="{68A9E972-FB35-4BF5-ABAC-B6EBB1E78AB9}"/>
              </a:ext>
            </a:extLst>
          </p:cNvPr>
          <p:cNvSpPr/>
          <p:nvPr/>
        </p:nvSpPr>
        <p:spPr>
          <a:xfrm>
            <a:off x="839264" y="3941564"/>
            <a:ext cx="2561919" cy="923330"/>
          </a:xfrm>
          <a:prstGeom prst="rect">
            <a:avLst/>
          </a:prstGeom>
        </p:spPr>
        <p:txBody>
          <a:bodyPr wrap="none">
            <a:spAutoFit/>
          </a:bodyPr>
          <a:lstStyle/>
          <a:p>
            <a:pPr algn="ct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pPr algn="ct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Metered dose inhaler </a:t>
            </a:r>
          </a:p>
          <a:p>
            <a:pPr algn="ct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(MDI)</a:t>
            </a:r>
            <a:endParaRPr lang="ko-KR" altLang="en-US" dirty="0"/>
          </a:p>
        </p:txBody>
      </p:sp>
      <p:sp>
        <p:nvSpPr>
          <p:cNvPr id="24" name="직사각형 23">
            <a:extLst>
              <a:ext uri="{FF2B5EF4-FFF2-40B4-BE49-F238E27FC236}">
                <a16:creationId xmlns:a16="http://schemas.microsoft.com/office/drawing/2014/main" id="{4546B84B-FAE7-4030-8A82-BA4C4C27A021}"/>
              </a:ext>
            </a:extLst>
          </p:cNvPr>
          <p:cNvSpPr/>
          <p:nvPr/>
        </p:nvSpPr>
        <p:spPr>
          <a:xfrm>
            <a:off x="3814817" y="3941564"/>
            <a:ext cx="2313454" cy="923330"/>
          </a:xfrm>
          <a:prstGeom prst="rect">
            <a:avLst/>
          </a:prstGeom>
        </p:spPr>
        <p:txBody>
          <a:bodyPr wrap="none">
            <a:spAutoFit/>
          </a:bodyPr>
          <a:lstStyle/>
          <a:p>
            <a:pPr algn="ct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분말 흡입기</a:t>
            </a:r>
            <a:endParaRPr lang="en-US" altLang="ko-KR" dirty="0">
              <a:latin typeface="함초롬돋움" panose="020B0504000101010101" pitchFamily="50" charset="-127"/>
              <a:ea typeface="함초롬돋움" panose="020B0504000101010101" pitchFamily="50" charset="-127"/>
              <a:cs typeface="함초롬돋움" panose="020B0504000101010101" pitchFamily="50" charset="-127"/>
            </a:endParaRPr>
          </a:p>
          <a:p>
            <a:pPr algn="ct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Dry</a:t>
            </a:r>
            <a:r>
              <a:rPr lang="ko-KR" altLang="en-US"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powder inhaler </a:t>
            </a:r>
          </a:p>
          <a:p>
            <a:pPr algn="ctr"/>
            <a:r>
              <a:rPr lang="en-US" altLang="ko-KR" dirty="0">
                <a:latin typeface="함초롬돋움" panose="020B0504000101010101" pitchFamily="50" charset="-127"/>
                <a:ea typeface="함초롬돋움" panose="020B0504000101010101" pitchFamily="50" charset="-127"/>
                <a:cs typeface="함초롬돋움" panose="020B0504000101010101" pitchFamily="50" charset="-127"/>
              </a:rPr>
              <a:t>(DPI)</a:t>
            </a:r>
            <a:endParaRPr lang="ko-KR" altLang="en-US" dirty="0"/>
          </a:p>
        </p:txBody>
      </p:sp>
      <p:pic>
        <p:nvPicPr>
          <p:cNvPr id="25" name="그림 24">
            <a:extLst>
              <a:ext uri="{FF2B5EF4-FFF2-40B4-BE49-F238E27FC236}">
                <a16:creationId xmlns:a16="http://schemas.microsoft.com/office/drawing/2014/main" id="{303CA136-ED4C-4C1F-8DAF-ACE8B0DFC2C8}"/>
              </a:ext>
            </a:extLst>
          </p:cNvPr>
          <p:cNvPicPr>
            <a:picLocks noChangeAspect="1"/>
          </p:cNvPicPr>
          <p:nvPr/>
        </p:nvPicPr>
        <p:blipFill rotWithShape="1">
          <a:blip r:embed="rId3"/>
          <a:srcRect l="52594" r="-445"/>
          <a:stretch/>
        </p:blipFill>
        <p:spPr>
          <a:xfrm>
            <a:off x="3927712" y="1235122"/>
            <a:ext cx="2087665" cy="2444180"/>
          </a:xfrm>
          <a:prstGeom prst="rect">
            <a:avLst/>
          </a:prstGeom>
        </p:spPr>
      </p:pic>
    </p:spTree>
    <p:extLst>
      <p:ext uri="{BB962C8B-B14F-4D97-AF65-F5344CB8AC3E}">
        <p14:creationId xmlns:p14="http://schemas.microsoft.com/office/powerpoint/2010/main" val="2924694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(MDI)</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2" name="그림 1">
            <a:extLst>
              <a:ext uri="{FF2B5EF4-FFF2-40B4-BE49-F238E27FC236}">
                <a16:creationId xmlns:a16="http://schemas.microsoft.com/office/drawing/2014/main" id="{977EE0CD-E5E4-42B5-B7F3-6D9B7128573D}"/>
              </a:ext>
            </a:extLst>
          </p:cNvPr>
          <p:cNvPicPr>
            <a:picLocks noChangeAspect="1"/>
          </p:cNvPicPr>
          <p:nvPr/>
        </p:nvPicPr>
        <p:blipFill>
          <a:blip r:embed="rId4"/>
          <a:stretch>
            <a:fillRect/>
          </a:stretch>
        </p:blipFill>
        <p:spPr>
          <a:xfrm>
            <a:off x="1229677" y="1112233"/>
            <a:ext cx="4398645" cy="3686092"/>
          </a:xfrm>
          <a:prstGeom prst="rect">
            <a:avLst/>
          </a:prstGeom>
        </p:spPr>
      </p:pic>
    </p:spTree>
    <p:extLst>
      <p:ext uri="{BB962C8B-B14F-4D97-AF65-F5344CB8AC3E}">
        <p14:creationId xmlns:p14="http://schemas.microsoft.com/office/powerpoint/2010/main" val="303012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a:t>
            </a:r>
          </a:p>
        </p:txBody>
      </p:sp>
      <p:pic>
        <p:nvPicPr>
          <p:cNvPr id="3" name="그림 2">
            <a:extLst>
              <a:ext uri="{FF2B5EF4-FFF2-40B4-BE49-F238E27FC236}">
                <a16:creationId xmlns:a16="http://schemas.microsoft.com/office/drawing/2014/main" id="{55C67983-D6E0-4CC2-9969-5AFACCD86D9D}"/>
              </a:ext>
            </a:extLst>
          </p:cNvPr>
          <p:cNvPicPr>
            <a:picLocks noChangeAspect="1"/>
          </p:cNvPicPr>
          <p:nvPr/>
        </p:nvPicPr>
        <p:blipFill>
          <a:blip r:embed="rId4"/>
          <a:stretch>
            <a:fillRect/>
          </a:stretch>
        </p:blipFill>
        <p:spPr>
          <a:xfrm>
            <a:off x="512501" y="1112233"/>
            <a:ext cx="5832998" cy="3212003"/>
          </a:xfrm>
          <a:prstGeom prst="rect">
            <a:avLst/>
          </a:prstGeom>
        </p:spPr>
      </p:pic>
    </p:spTree>
    <p:extLst>
      <p:ext uri="{BB962C8B-B14F-4D97-AF65-F5344CB8AC3E}">
        <p14:creationId xmlns:p14="http://schemas.microsoft.com/office/powerpoint/2010/main" val="246896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장점</a:t>
            </a:r>
          </a:p>
        </p:txBody>
      </p:sp>
      <p:sp>
        <p:nvSpPr>
          <p:cNvPr id="3" name="직사각형 2">
            <a:extLst>
              <a:ext uri="{FF2B5EF4-FFF2-40B4-BE49-F238E27FC236}">
                <a16:creationId xmlns:a16="http://schemas.microsoft.com/office/drawing/2014/main" id="{43B99E06-DE02-4D66-96D9-8D9695B7FEE1}"/>
              </a:ext>
            </a:extLst>
          </p:cNvPr>
          <p:cNvSpPr/>
          <p:nvPr/>
        </p:nvSpPr>
        <p:spPr>
          <a:xfrm>
            <a:off x="548882" y="1248434"/>
            <a:ext cx="5272790" cy="1228028"/>
          </a:xfrm>
          <a:prstGeom prst="rect">
            <a:avLst/>
          </a:prstGeom>
        </p:spPr>
        <p:txBody>
          <a:bodyPr wrap="none">
            <a:spAutoFit/>
          </a:bodyPr>
          <a:lstStyle/>
          <a:p>
            <a:pPr marL="285750" indent="-285750">
              <a:lnSpc>
                <a:spcPct val="140000"/>
              </a:lnSpc>
              <a:buFont typeface="Wingdings" panose="05000000000000000000" pitchFamily="2" charset="2"/>
              <a:buChar char="ü"/>
            </a:pPr>
            <a:r>
              <a:rPr lang="ko-KR" altLang="en-US"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흡입력이 약한 환자도 사용 가능 </a:t>
            </a:r>
            <a:r>
              <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a:t>
            </a:r>
            <a:r>
              <a:rPr lang="ko-KR" altLang="en-US"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노인</a:t>
            </a:r>
            <a:r>
              <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a:t>
            </a:r>
            <a:r>
              <a:rPr lang="ko-KR" altLang="en-US"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여성</a:t>
            </a:r>
            <a:r>
              <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a:t>
            </a:r>
          </a:p>
          <a:p>
            <a:pPr marL="285750" indent="-285750">
              <a:lnSpc>
                <a:spcPct val="14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습기</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r>
              <a:rPr lang="ko-KR" altLang="en-US" dirty="0" err="1">
                <a:latin typeface="나눔바른고딕" panose="020B0603020101020101" pitchFamily="50" charset="-127"/>
                <a:ea typeface="나눔바른고딕" panose="020B0603020101020101" pitchFamily="50" charset="-127"/>
                <a:cs typeface="함초롬돋움" panose="020B0504000101010101" pitchFamily="50" charset="-127"/>
              </a:rPr>
              <a:t>오염으로부터</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 상대적으로 안전</a:t>
            </a:r>
            <a:endPar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endParaRPr>
          </a:p>
          <a:p>
            <a:pPr marL="285750" indent="-285750">
              <a:lnSpc>
                <a:spcPct val="14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미세입자를 만들어내서 </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small airway</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까지 접근 가능</a:t>
            </a:r>
            <a:endParaRPr lang="ko-KR" altLang="en-US"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642655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a:t>
            </a:r>
            <a:r>
              <a:rPr lang="ko-KR" altLang="en-US" sz="2700"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단점</a:t>
            </a:r>
          </a:p>
        </p:txBody>
      </p:sp>
      <p:sp>
        <p:nvSpPr>
          <p:cNvPr id="6" name="직사각형 5">
            <a:extLst>
              <a:ext uri="{FF2B5EF4-FFF2-40B4-BE49-F238E27FC236}">
                <a16:creationId xmlns:a16="http://schemas.microsoft.com/office/drawing/2014/main" id="{515011CC-B2C8-432E-B91E-91A761B5532A}"/>
              </a:ext>
            </a:extLst>
          </p:cNvPr>
          <p:cNvSpPr/>
          <p:nvPr/>
        </p:nvSpPr>
        <p:spPr>
          <a:xfrm>
            <a:off x="715570" y="1377906"/>
            <a:ext cx="3344185" cy="2072875"/>
          </a:xfrm>
          <a:prstGeom prst="rect">
            <a:avLst/>
          </a:prstGeom>
        </p:spPr>
        <p:txBody>
          <a:bodyPr wrap="none">
            <a:spAutoFit/>
          </a:bodyPr>
          <a:lstStyle/>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흡입기를 흔들고</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숨을 참은 다음</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흡입기를 입에 댄 상태에서</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흡입기 통을 누르면서</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동시에 숨을 </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5</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초 이상 들이쉬고</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숨을 </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5</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초 이상 참기 어려움</a:t>
            </a:r>
            <a:endParaRPr lang="ko-KR" altLang="en-US"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572858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ix][video]무엇이중헌디__100042019_09_02">
            <a:hlinkClick r:id="" action="ppaction://media"/>
            <a:extLst>
              <a:ext uri="{FF2B5EF4-FFF2-40B4-BE49-F238E27FC236}">
                <a16:creationId xmlns:a16="http://schemas.microsoft.com/office/drawing/2014/main" id="{623026AD-467D-4AEF-AD8A-3FC2C9EC45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54587"/>
            <a:ext cx="6858000" cy="3899003"/>
          </a:xfrm>
          <a:prstGeom prst="rect">
            <a:avLst/>
          </a:prstGeom>
        </p:spPr>
      </p:pic>
    </p:spTree>
    <p:extLst>
      <p:ext uri="{BB962C8B-B14F-4D97-AF65-F5344CB8AC3E}">
        <p14:creationId xmlns:p14="http://schemas.microsoft.com/office/powerpoint/2010/main" val="83606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사용법  </a:t>
            </a:r>
          </a:p>
        </p:txBody>
      </p:sp>
      <p:pic>
        <p:nvPicPr>
          <p:cNvPr id="2" name="[mix]20190903_172356__100042019_09_03">
            <a:hlinkClick r:id="" action="ppaction://media"/>
            <a:extLst>
              <a:ext uri="{FF2B5EF4-FFF2-40B4-BE49-F238E27FC236}">
                <a16:creationId xmlns:a16="http://schemas.microsoft.com/office/drawing/2014/main" id="{2BA31A45-67D5-4923-B289-337E8F25B4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5244" y="1112233"/>
            <a:ext cx="5627511" cy="3165475"/>
          </a:xfrm>
          <a:prstGeom prst="rect">
            <a:avLst/>
          </a:prstGeom>
        </p:spPr>
      </p:pic>
    </p:spTree>
    <p:extLst>
      <p:ext uri="{BB962C8B-B14F-4D97-AF65-F5344CB8AC3E}">
        <p14:creationId xmlns:p14="http://schemas.microsoft.com/office/powerpoint/2010/main" val="20540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잘못된</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정량분사 흡입기 사용법  </a:t>
            </a:r>
          </a:p>
        </p:txBody>
      </p:sp>
      <p:pic>
        <p:nvPicPr>
          <p:cNvPr id="3" name="[mix]20190903_172520__100052019_09_03">
            <a:hlinkClick r:id="" action="ppaction://media"/>
            <a:extLst>
              <a:ext uri="{FF2B5EF4-FFF2-40B4-BE49-F238E27FC236}">
                <a16:creationId xmlns:a16="http://schemas.microsoft.com/office/drawing/2014/main" id="{17072BC4-4A69-4002-A566-338E8461CC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2925" y="1112233"/>
            <a:ext cx="5915025" cy="3327202"/>
          </a:xfrm>
          <a:prstGeom prst="rect">
            <a:avLst/>
          </a:prstGeom>
        </p:spPr>
      </p:pic>
    </p:spTree>
    <p:extLst>
      <p:ext uri="{BB962C8B-B14F-4D97-AF65-F5344CB8AC3E}">
        <p14:creationId xmlns:p14="http://schemas.microsoft.com/office/powerpoint/2010/main" val="238118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도우미</a:t>
            </a:r>
          </a:p>
        </p:txBody>
      </p:sp>
      <p:sp>
        <p:nvSpPr>
          <p:cNvPr id="2" name="직사각형 1">
            <a:extLst>
              <a:ext uri="{FF2B5EF4-FFF2-40B4-BE49-F238E27FC236}">
                <a16:creationId xmlns:a16="http://schemas.microsoft.com/office/drawing/2014/main" id="{1FB6D89E-0986-4956-B9C4-6506EB0957CE}"/>
              </a:ext>
            </a:extLst>
          </p:cNvPr>
          <p:cNvSpPr/>
          <p:nvPr/>
        </p:nvSpPr>
        <p:spPr>
          <a:xfrm>
            <a:off x="814341" y="4156717"/>
            <a:ext cx="5229317" cy="584775"/>
          </a:xfrm>
          <a:prstGeom prst="rect">
            <a:avLst/>
          </a:prstGeom>
        </p:spPr>
        <p:txBody>
          <a:bodyPr wrap="none">
            <a:spAutoFit/>
          </a:bodyPr>
          <a:lstStyle/>
          <a:p>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어르신들은 </a:t>
            </a:r>
            <a:r>
              <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rPr>
              <a:t>MDI</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를 손에 쥐고</a:t>
            </a:r>
            <a:r>
              <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rPr>
              <a:t>, </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숨 </a:t>
            </a:r>
            <a:r>
              <a:rPr lang="ko-KR" altLang="en-US" sz="1600" dirty="0" err="1">
                <a:latin typeface="나눔바른고딕" panose="020B0603020101020101" pitchFamily="50" charset="-127"/>
                <a:ea typeface="나눔바른고딕" panose="020B0603020101020101" pitchFamily="50" charset="-127"/>
                <a:cs typeface="함초롬돋움" panose="020B0504000101010101" pitchFamily="50" charset="-127"/>
              </a:rPr>
              <a:t>들이마쉬는</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 타이밍에 </a:t>
            </a:r>
            <a:endPar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endParaRPr>
          </a:p>
          <a:p>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맞춰 </a:t>
            </a:r>
            <a:r>
              <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rPr>
              <a:t>MDI </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캔을 누르는 것을 힘들어함</a:t>
            </a:r>
            <a:endParaRPr lang="ko-KR" altLang="en-US" sz="1600" dirty="0"/>
          </a:p>
        </p:txBody>
      </p:sp>
      <p:pic>
        <p:nvPicPr>
          <p:cNvPr id="4" name="[mix]20190903_174828__100072019_09_03">
            <a:hlinkClick r:id="" action="ppaction://media"/>
            <a:extLst>
              <a:ext uri="{FF2B5EF4-FFF2-40B4-BE49-F238E27FC236}">
                <a16:creationId xmlns:a16="http://schemas.microsoft.com/office/drawing/2014/main" id="{6D3A49AF-C531-4BE4-B676-B0557F401C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8583" y="1063625"/>
            <a:ext cx="5045075" cy="2837855"/>
          </a:xfrm>
          <a:prstGeom prst="rect">
            <a:avLst/>
          </a:prstGeom>
        </p:spPr>
      </p:pic>
    </p:spTree>
    <p:extLst>
      <p:ext uri="{BB962C8B-B14F-4D97-AF65-F5344CB8AC3E}">
        <p14:creationId xmlns:p14="http://schemas.microsoft.com/office/powerpoint/2010/main" val="256281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 Spacer</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5" name="그림 4">
            <a:extLst>
              <a:ext uri="{FF2B5EF4-FFF2-40B4-BE49-F238E27FC236}">
                <a16:creationId xmlns:a16="http://schemas.microsoft.com/office/drawing/2014/main" id="{6C383667-8C42-40FF-85EE-0F6A4FF18B4F}"/>
              </a:ext>
            </a:extLst>
          </p:cNvPr>
          <p:cNvPicPr>
            <a:picLocks noChangeAspect="1"/>
          </p:cNvPicPr>
          <p:nvPr/>
        </p:nvPicPr>
        <p:blipFill>
          <a:blip r:embed="rId4"/>
          <a:stretch>
            <a:fillRect/>
          </a:stretch>
        </p:blipFill>
        <p:spPr>
          <a:xfrm>
            <a:off x="839264" y="1153604"/>
            <a:ext cx="5470264" cy="2935539"/>
          </a:xfrm>
          <a:prstGeom prst="rect">
            <a:avLst/>
          </a:prstGeom>
        </p:spPr>
      </p:pic>
      <p:sp>
        <p:nvSpPr>
          <p:cNvPr id="6" name="직사각형 5">
            <a:extLst>
              <a:ext uri="{FF2B5EF4-FFF2-40B4-BE49-F238E27FC236}">
                <a16:creationId xmlns:a16="http://schemas.microsoft.com/office/drawing/2014/main" id="{11AB9B66-C1F7-4899-951F-A4FD8925472B}"/>
              </a:ext>
            </a:extLst>
          </p:cNvPr>
          <p:cNvSpPr/>
          <p:nvPr/>
        </p:nvSpPr>
        <p:spPr>
          <a:xfrm>
            <a:off x="814341" y="4156717"/>
            <a:ext cx="5203669" cy="584775"/>
          </a:xfrm>
          <a:prstGeom prst="rect">
            <a:avLst/>
          </a:prstGeom>
        </p:spPr>
        <p:txBody>
          <a:bodyPr wrap="none">
            <a:spAutoFit/>
          </a:bodyPr>
          <a:lstStyle/>
          <a:p>
            <a:r>
              <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rPr>
              <a:t>Coordination </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필요 없음</a:t>
            </a:r>
            <a:r>
              <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rPr>
              <a:t>.</a:t>
            </a:r>
          </a:p>
          <a:p>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우선 </a:t>
            </a:r>
            <a:r>
              <a:rPr lang="ko-KR" altLang="en-US" sz="1600" dirty="0" err="1">
                <a:latin typeface="나눔바른고딕" panose="020B0603020101020101" pitchFamily="50" charset="-127"/>
                <a:ea typeface="나눔바른고딕" panose="020B0603020101020101" pitchFamily="50" charset="-127"/>
                <a:cs typeface="함초롬돋움" panose="020B0504000101010101" pitchFamily="50" charset="-127"/>
              </a:rPr>
              <a:t>스페이서에</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 약을 뿌린 후 평상시처럼 호흡하면 됨</a:t>
            </a:r>
            <a:endParaRPr lang="en-US" altLang="ko-KR" sz="1600" dirty="0">
              <a:latin typeface="나눔바른고딕" panose="020B0603020101020101" pitchFamily="50" charset="-127"/>
              <a:ea typeface="나눔바른고딕" panose="020B0603020101020101" pitchFamily="50" charset="-127"/>
              <a:cs typeface="함초롬돋움" panose="020B0504000101010101" pitchFamily="50" charset="-127"/>
            </a:endParaRPr>
          </a:p>
        </p:txBody>
      </p:sp>
    </p:spTree>
    <p:extLst>
      <p:ext uri="{BB962C8B-B14F-4D97-AF65-F5344CB8AC3E}">
        <p14:creationId xmlns:p14="http://schemas.microsoft.com/office/powerpoint/2010/main" val="112018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MDI dose meter</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가 없는 경우</a:t>
            </a:r>
          </a:p>
        </p:txBody>
      </p:sp>
      <p:sp>
        <p:nvSpPr>
          <p:cNvPr id="4" name="Rectangle 3">
            <a:extLst>
              <a:ext uri="{FF2B5EF4-FFF2-40B4-BE49-F238E27FC236}">
                <a16:creationId xmlns:a16="http://schemas.microsoft.com/office/drawing/2014/main" id="{30556750-420A-4CDE-B64A-47581CBF1B42}"/>
              </a:ext>
            </a:extLst>
          </p:cNvPr>
          <p:cNvSpPr txBox="1">
            <a:spLocks noChangeArrowheads="1"/>
          </p:cNvSpPr>
          <p:nvPr/>
        </p:nvSpPr>
        <p:spPr>
          <a:xfrm>
            <a:off x="-68258" y="1096190"/>
            <a:ext cx="5760509" cy="431800"/>
          </a:xfrm>
          <a:noFill/>
          <a:ln/>
        </p:spPr>
        <p:txBody>
          <a:bodyPr>
            <a:normAutofit/>
          </a:bodyPr>
          <a:lstStyle>
            <a:lvl1pPr marL="0" indent="0" algn="ctr" defTabSz="457200" rtl="0" eaLnBrk="1" latinLnBrk="1" hangingPunct="1">
              <a:spcBef>
                <a:spcPct val="20000"/>
              </a:spcBef>
              <a:buFont typeface="Arial"/>
              <a:buNone/>
              <a:defRPr sz="1800" kern="1200">
                <a:solidFill>
                  <a:schemeClr val="tx1"/>
                </a:solidFill>
                <a:latin typeface="+mn-lt"/>
                <a:ea typeface="+mn-ea"/>
                <a:cs typeface="+mn-cs"/>
              </a:defRPr>
            </a:lvl1pPr>
            <a:lvl2pPr marL="342900" indent="0" algn="ctr" defTabSz="457200" rtl="0" eaLnBrk="1" latinLnBrk="1" hangingPunct="1">
              <a:spcBef>
                <a:spcPct val="20000"/>
              </a:spcBef>
              <a:buFont typeface="Arial"/>
              <a:buNone/>
              <a:defRPr sz="1500" kern="1200">
                <a:solidFill>
                  <a:schemeClr val="tx1"/>
                </a:solidFill>
                <a:latin typeface="+mn-lt"/>
                <a:ea typeface="+mn-ea"/>
                <a:cs typeface="+mn-cs"/>
              </a:defRPr>
            </a:lvl2pPr>
            <a:lvl3pPr marL="685800" indent="0" algn="ctr" defTabSz="457200" rtl="0" eaLnBrk="1" latinLnBrk="1" hangingPunct="1">
              <a:spcBef>
                <a:spcPct val="20000"/>
              </a:spcBef>
              <a:buFont typeface="Arial"/>
              <a:buNone/>
              <a:defRPr sz="1350" kern="1200">
                <a:solidFill>
                  <a:schemeClr val="tx1"/>
                </a:solidFill>
                <a:latin typeface="+mn-lt"/>
                <a:ea typeface="+mn-ea"/>
                <a:cs typeface="+mn-cs"/>
              </a:defRPr>
            </a:lvl3pPr>
            <a:lvl4pPr marL="1028700" indent="0" algn="ctr" defTabSz="457200" rtl="0" eaLnBrk="1" latinLnBrk="1" hangingPunct="1">
              <a:spcBef>
                <a:spcPct val="20000"/>
              </a:spcBef>
              <a:buFont typeface="Arial"/>
              <a:buNone/>
              <a:defRPr sz="1200" kern="1200">
                <a:solidFill>
                  <a:schemeClr val="tx1"/>
                </a:solidFill>
                <a:latin typeface="+mn-lt"/>
                <a:ea typeface="+mn-ea"/>
                <a:cs typeface="+mn-cs"/>
              </a:defRPr>
            </a:lvl4pPr>
            <a:lvl5pPr marL="1371600" indent="0" algn="ctr" defTabSz="457200" rtl="0" eaLnBrk="1" latinLnBrk="1" hangingPunct="1">
              <a:spcBef>
                <a:spcPct val="20000"/>
              </a:spcBef>
              <a:buFont typeface="Arial"/>
              <a:buNone/>
              <a:defRPr sz="1200" kern="1200">
                <a:solidFill>
                  <a:schemeClr val="tx1"/>
                </a:solidFill>
                <a:latin typeface="+mn-lt"/>
                <a:ea typeface="+mn-ea"/>
                <a:cs typeface="+mn-cs"/>
              </a:defRPr>
            </a:lvl5pPr>
            <a:lvl6pPr marL="1714500" indent="0" algn="ctr" defTabSz="457200" rtl="0" eaLnBrk="1" latinLnBrk="1" hangingPunct="1">
              <a:spcBef>
                <a:spcPct val="20000"/>
              </a:spcBef>
              <a:buFont typeface="Arial"/>
              <a:buNone/>
              <a:defRPr sz="1200" kern="1200">
                <a:solidFill>
                  <a:schemeClr val="tx1"/>
                </a:solidFill>
                <a:latin typeface="+mn-lt"/>
                <a:ea typeface="+mn-ea"/>
                <a:cs typeface="+mn-cs"/>
              </a:defRPr>
            </a:lvl6pPr>
            <a:lvl7pPr marL="2057400" indent="0" algn="ctr" defTabSz="457200" rtl="0" eaLnBrk="1" latinLnBrk="1" hangingPunct="1">
              <a:spcBef>
                <a:spcPct val="20000"/>
              </a:spcBef>
              <a:buFont typeface="Arial"/>
              <a:buNone/>
              <a:defRPr sz="1200" kern="1200">
                <a:solidFill>
                  <a:schemeClr val="tx1"/>
                </a:solidFill>
                <a:latin typeface="+mn-lt"/>
                <a:ea typeface="+mn-ea"/>
                <a:cs typeface="+mn-cs"/>
              </a:defRPr>
            </a:lvl7pPr>
            <a:lvl8pPr marL="2400300" indent="0" algn="ctr" defTabSz="457200" rtl="0" eaLnBrk="1" latinLnBrk="1" hangingPunct="1">
              <a:spcBef>
                <a:spcPct val="20000"/>
              </a:spcBef>
              <a:buFont typeface="Arial"/>
              <a:buNone/>
              <a:defRPr sz="1200" kern="1200">
                <a:solidFill>
                  <a:schemeClr val="tx1"/>
                </a:solidFill>
                <a:latin typeface="+mn-lt"/>
                <a:ea typeface="+mn-ea"/>
                <a:cs typeface="+mn-cs"/>
              </a:defRPr>
            </a:lvl8pPr>
            <a:lvl9pPr marL="2743200" indent="0" algn="ctr" defTabSz="457200" rtl="0" eaLnBrk="1" latinLnBrk="1" hangingPunct="1">
              <a:spcBef>
                <a:spcPct val="20000"/>
              </a:spcBef>
              <a:buFont typeface="Arial"/>
              <a:buNone/>
              <a:defRPr sz="1200" kern="1200">
                <a:solidFill>
                  <a:schemeClr val="tx1"/>
                </a:solidFill>
                <a:latin typeface="+mn-lt"/>
                <a:ea typeface="+mn-ea"/>
                <a:cs typeface="+mn-cs"/>
              </a:defRPr>
            </a:lvl9pPr>
          </a:lstStyle>
          <a:p>
            <a:pPr>
              <a:lnSpc>
                <a:spcPct val="130000"/>
              </a:lnSpc>
            </a:pPr>
            <a:r>
              <a:rPr lang="en-US" altLang="ko-KR" sz="1867" dirty="0">
                <a:latin typeface="Times New Roman" panose="02020603050405020304" pitchFamily="18" charset="0"/>
              </a:rPr>
              <a:t> </a:t>
            </a:r>
            <a:r>
              <a:rPr lang="en-US" altLang="ko-KR" sz="1867" b="1" dirty="0">
                <a:latin typeface="Times New Roman" panose="02020603050405020304" pitchFamily="18" charset="0"/>
              </a:rPr>
              <a:t>Flotation technique </a:t>
            </a:r>
            <a:r>
              <a:rPr lang="en-US" altLang="ko-KR" sz="1600" b="1" dirty="0">
                <a:latin typeface="Times New Roman" panose="02020603050405020304" pitchFamily="18" charset="0"/>
              </a:rPr>
              <a:t>(</a:t>
            </a:r>
            <a:r>
              <a:rPr lang="en-US" altLang="ko-KR" sz="1600" b="1" i="1" dirty="0">
                <a:latin typeface="Times New Roman" panose="02020603050405020304" pitchFamily="18" charset="0"/>
              </a:rPr>
              <a:t>determining the content of MDI</a:t>
            </a:r>
            <a:r>
              <a:rPr lang="en-US" altLang="ko-KR" sz="1600" b="1" dirty="0">
                <a:latin typeface="Times New Roman" panose="02020603050405020304" pitchFamily="18" charset="0"/>
              </a:rPr>
              <a:t>)</a:t>
            </a:r>
          </a:p>
        </p:txBody>
      </p:sp>
      <p:pic>
        <p:nvPicPr>
          <p:cNvPr id="5" name="Picture 5" descr="FloatDrawing">
            <a:extLst>
              <a:ext uri="{FF2B5EF4-FFF2-40B4-BE49-F238E27FC236}">
                <a16:creationId xmlns:a16="http://schemas.microsoft.com/office/drawing/2014/main" id="{A12436FF-5B74-4094-87D5-32E1433B7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68" y="1630076"/>
            <a:ext cx="3635375" cy="2264834"/>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17610085-4FA0-4CD1-A6E3-B18B0547C87A}"/>
              </a:ext>
            </a:extLst>
          </p:cNvPr>
          <p:cNvPicPr>
            <a:picLocks noChangeAspect="1"/>
          </p:cNvPicPr>
          <p:nvPr/>
        </p:nvPicPr>
        <p:blipFill>
          <a:blip r:embed="rId5"/>
          <a:stretch>
            <a:fillRect/>
          </a:stretch>
        </p:blipFill>
        <p:spPr>
          <a:xfrm>
            <a:off x="4485545" y="3482389"/>
            <a:ext cx="2124075" cy="1543050"/>
          </a:xfrm>
          <a:prstGeom prst="rect">
            <a:avLst/>
          </a:prstGeom>
        </p:spPr>
      </p:pic>
      <p:pic>
        <p:nvPicPr>
          <p:cNvPr id="3" name="그림 2">
            <a:extLst>
              <a:ext uri="{FF2B5EF4-FFF2-40B4-BE49-F238E27FC236}">
                <a16:creationId xmlns:a16="http://schemas.microsoft.com/office/drawing/2014/main" id="{FD8EDD42-7E06-4C8E-89A7-F73F14B4DFFA}"/>
              </a:ext>
            </a:extLst>
          </p:cNvPr>
          <p:cNvPicPr>
            <a:picLocks noChangeAspect="1"/>
          </p:cNvPicPr>
          <p:nvPr/>
        </p:nvPicPr>
        <p:blipFill>
          <a:blip r:embed="rId6"/>
          <a:stretch>
            <a:fillRect/>
          </a:stretch>
        </p:blipFill>
        <p:spPr>
          <a:xfrm>
            <a:off x="4480195" y="1738273"/>
            <a:ext cx="2043112" cy="1533832"/>
          </a:xfrm>
          <a:prstGeom prst="rect">
            <a:avLst/>
          </a:prstGeom>
        </p:spPr>
      </p:pic>
    </p:spTree>
    <p:extLst>
      <p:ext uri="{BB962C8B-B14F-4D97-AF65-F5344CB8AC3E}">
        <p14:creationId xmlns:p14="http://schemas.microsoft.com/office/powerpoint/2010/main" val="1005827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sp>
        <p:nvSpPr>
          <p:cNvPr id="4" name="직사각형 3">
            <a:extLst>
              <a:ext uri="{FF2B5EF4-FFF2-40B4-BE49-F238E27FC236}">
                <a16:creationId xmlns:a16="http://schemas.microsoft.com/office/drawing/2014/main" id="{1FB4E22A-62BD-4FE3-865E-95F2E3369E43}"/>
              </a:ext>
            </a:extLst>
          </p:cNvPr>
          <p:cNvSpPr/>
          <p:nvPr/>
        </p:nvSpPr>
        <p:spPr>
          <a:xfrm>
            <a:off x="5421388" y="4928056"/>
            <a:ext cx="1436612" cy="215444"/>
          </a:xfrm>
          <a:prstGeom prst="rect">
            <a:avLst/>
          </a:prstGeom>
        </p:spPr>
        <p:txBody>
          <a:bodyPr wrap="none">
            <a:spAutoFit/>
          </a:bodyPr>
          <a:lstStyle/>
          <a:p>
            <a:r>
              <a:rPr lang="en-US" altLang="ko-KR" sz="800" dirty="0"/>
              <a:t>Respir Med 2003; 97:181-7</a:t>
            </a:r>
            <a:endParaRPr lang="ko-KR" altLang="en-US" sz="800" dirty="0"/>
          </a:p>
        </p:txBody>
      </p:sp>
      <p:sp>
        <p:nvSpPr>
          <p:cNvPr id="6" name="Rectangle 6">
            <a:extLst>
              <a:ext uri="{FF2B5EF4-FFF2-40B4-BE49-F238E27FC236}">
                <a16:creationId xmlns:a16="http://schemas.microsoft.com/office/drawing/2014/main" id="{738426BF-7DAE-44B5-A262-B5D14C900F62}"/>
              </a:ext>
            </a:extLst>
          </p:cNvPr>
          <p:cNvSpPr txBox="1">
            <a:spLocks noChangeArrowheads="1"/>
          </p:cNvSpPr>
          <p:nvPr/>
        </p:nvSpPr>
        <p:spPr>
          <a:xfrm>
            <a:off x="-193464" y="4530087"/>
            <a:ext cx="7488767" cy="575733"/>
          </a:xfrm>
          <a:noFill/>
          <a:ln/>
        </p:spPr>
        <p:txBody>
          <a:bodyPr>
            <a:normAutofit/>
          </a:bodyPr>
          <a:lstStyle>
            <a:lvl1pPr marL="0" indent="0" algn="ctr" defTabSz="457200" rtl="0" eaLnBrk="1" latinLnBrk="1" hangingPunct="1">
              <a:spcBef>
                <a:spcPct val="20000"/>
              </a:spcBef>
              <a:buFont typeface="Arial"/>
              <a:buNone/>
              <a:defRPr sz="1800" kern="1200">
                <a:solidFill>
                  <a:schemeClr val="tx1"/>
                </a:solidFill>
                <a:latin typeface="+mn-lt"/>
                <a:ea typeface="+mn-ea"/>
                <a:cs typeface="+mn-cs"/>
              </a:defRPr>
            </a:lvl1pPr>
            <a:lvl2pPr marL="342900" indent="0" algn="ctr" defTabSz="457200" rtl="0" eaLnBrk="1" latinLnBrk="1" hangingPunct="1">
              <a:spcBef>
                <a:spcPct val="20000"/>
              </a:spcBef>
              <a:buFont typeface="Arial"/>
              <a:buNone/>
              <a:defRPr sz="1500" kern="1200">
                <a:solidFill>
                  <a:schemeClr val="tx1"/>
                </a:solidFill>
                <a:latin typeface="+mn-lt"/>
                <a:ea typeface="+mn-ea"/>
                <a:cs typeface="+mn-cs"/>
              </a:defRPr>
            </a:lvl2pPr>
            <a:lvl3pPr marL="685800" indent="0" algn="ctr" defTabSz="457200" rtl="0" eaLnBrk="1" latinLnBrk="1" hangingPunct="1">
              <a:spcBef>
                <a:spcPct val="20000"/>
              </a:spcBef>
              <a:buFont typeface="Arial"/>
              <a:buNone/>
              <a:defRPr sz="1350" kern="1200">
                <a:solidFill>
                  <a:schemeClr val="tx1"/>
                </a:solidFill>
                <a:latin typeface="+mn-lt"/>
                <a:ea typeface="+mn-ea"/>
                <a:cs typeface="+mn-cs"/>
              </a:defRPr>
            </a:lvl3pPr>
            <a:lvl4pPr marL="1028700" indent="0" algn="ctr" defTabSz="457200" rtl="0" eaLnBrk="1" latinLnBrk="1" hangingPunct="1">
              <a:spcBef>
                <a:spcPct val="20000"/>
              </a:spcBef>
              <a:buFont typeface="Arial"/>
              <a:buNone/>
              <a:defRPr sz="1200" kern="1200">
                <a:solidFill>
                  <a:schemeClr val="tx1"/>
                </a:solidFill>
                <a:latin typeface="+mn-lt"/>
                <a:ea typeface="+mn-ea"/>
                <a:cs typeface="+mn-cs"/>
              </a:defRPr>
            </a:lvl4pPr>
            <a:lvl5pPr marL="1371600" indent="0" algn="ctr" defTabSz="457200" rtl="0" eaLnBrk="1" latinLnBrk="1" hangingPunct="1">
              <a:spcBef>
                <a:spcPct val="20000"/>
              </a:spcBef>
              <a:buFont typeface="Arial"/>
              <a:buNone/>
              <a:defRPr sz="1200" kern="1200">
                <a:solidFill>
                  <a:schemeClr val="tx1"/>
                </a:solidFill>
                <a:latin typeface="+mn-lt"/>
                <a:ea typeface="+mn-ea"/>
                <a:cs typeface="+mn-cs"/>
              </a:defRPr>
            </a:lvl5pPr>
            <a:lvl6pPr marL="1714500" indent="0" algn="ctr" defTabSz="457200" rtl="0" eaLnBrk="1" latinLnBrk="1" hangingPunct="1">
              <a:spcBef>
                <a:spcPct val="20000"/>
              </a:spcBef>
              <a:buFont typeface="Arial"/>
              <a:buNone/>
              <a:defRPr sz="1200" kern="1200">
                <a:solidFill>
                  <a:schemeClr val="tx1"/>
                </a:solidFill>
                <a:latin typeface="+mn-lt"/>
                <a:ea typeface="+mn-ea"/>
                <a:cs typeface="+mn-cs"/>
              </a:defRPr>
            </a:lvl6pPr>
            <a:lvl7pPr marL="2057400" indent="0" algn="ctr" defTabSz="457200" rtl="0" eaLnBrk="1" latinLnBrk="1" hangingPunct="1">
              <a:spcBef>
                <a:spcPct val="20000"/>
              </a:spcBef>
              <a:buFont typeface="Arial"/>
              <a:buNone/>
              <a:defRPr sz="1200" kern="1200">
                <a:solidFill>
                  <a:schemeClr val="tx1"/>
                </a:solidFill>
                <a:latin typeface="+mn-lt"/>
                <a:ea typeface="+mn-ea"/>
                <a:cs typeface="+mn-cs"/>
              </a:defRPr>
            </a:lvl7pPr>
            <a:lvl8pPr marL="2400300" indent="0" algn="ctr" defTabSz="457200" rtl="0" eaLnBrk="1" latinLnBrk="1" hangingPunct="1">
              <a:spcBef>
                <a:spcPct val="20000"/>
              </a:spcBef>
              <a:buFont typeface="Arial"/>
              <a:buNone/>
              <a:defRPr sz="1200" kern="1200">
                <a:solidFill>
                  <a:schemeClr val="tx1"/>
                </a:solidFill>
                <a:latin typeface="+mn-lt"/>
                <a:ea typeface="+mn-ea"/>
                <a:cs typeface="+mn-cs"/>
              </a:defRPr>
            </a:lvl8pPr>
            <a:lvl9pPr marL="2743200" indent="0" algn="ctr" defTabSz="457200" rtl="0" eaLnBrk="1" latinLnBrk="1" hangingPunct="1">
              <a:spcBef>
                <a:spcPct val="20000"/>
              </a:spcBef>
              <a:buFont typeface="Arial"/>
              <a:buNone/>
              <a:defRPr sz="1200" kern="1200">
                <a:solidFill>
                  <a:schemeClr val="tx1"/>
                </a:solidFill>
                <a:latin typeface="+mn-lt"/>
                <a:ea typeface="+mn-ea"/>
                <a:cs typeface="+mn-cs"/>
              </a:defRPr>
            </a:lvl9pPr>
          </a:lstStyle>
          <a:p>
            <a:pPr>
              <a:lnSpc>
                <a:spcPct val="130000"/>
              </a:lnSpc>
            </a:pPr>
            <a:r>
              <a:rPr lang="en-US" altLang="ko-KR" dirty="0">
                <a:latin typeface="Times New Roman" panose="02020603050405020304" pitchFamily="18" charset="0"/>
              </a:rPr>
              <a:t> </a:t>
            </a:r>
            <a:r>
              <a:rPr lang="en-US" altLang="ko-KR" b="1" dirty="0">
                <a:latin typeface="Times New Roman" panose="02020603050405020304" pitchFamily="18" charset="0"/>
              </a:rPr>
              <a:t>Inspiratory flow rate requirement</a:t>
            </a:r>
            <a:r>
              <a:rPr lang="en-US" altLang="ko-KR" dirty="0">
                <a:latin typeface="Times New Roman" panose="02020603050405020304" pitchFamily="18" charset="0"/>
              </a:rPr>
              <a:t> </a:t>
            </a:r>
          </a:p>
        </p:txBody>
      </p:sp>
      <p:sp>
        <p:nvSpPr>
          <p:cNvPr id="7" name="AutoShape 7">
            <a:extLst>
              <a:ext uri="{FF2B5EF4-FFF2-40B4-BE49-F238E27FC236}">
                <a16:creationId xmlns:a16="http://schemas.microsoft.com/office/drawing/2014/main" id="{B9847EE9-2779-4A96-A161-501DD2571612}"/>
              </a:ext>
            </a:extLst>
          </p:cNvPr>
          <p:cNvSpPr>
            <a:spLocks noChangeArrowheads="1"/>
          </p:cNvSpPr>
          <p:nvPr/>
        </p:nvSpPr>
        <p:spPr bwMode="auto">
          <a:xfrm>
            <a:off x="5658556" y="2417234"/>
            <a:ext cx="812800" cy="541867"/>
          </a:xfrm>
          <a:prstGeom prst="wedgeRectCallout">
            <a:avLst>
              <a:gd name="adj1" fmla="val -43750"/>
              <a:gd name="adj2" fmla="val 7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20000"/>
              </a:spcBef>
            </a:pPr>
            <a:endParaRPr lang="ko-KR" altLang="ko-KR" sz="1600" b="1">
              <a:latin typeface="Times New Roman" panose="02020603050405020304" pitchFamily="18" charset="0"/>
            </a:endParaRPr>
          </a:p>
        </p:txBody>
      </p:sp>
      <p:pic>
        <p:nvPicPr>
          <p:cNvPr id="8" name="Picture 8" descr="s45">
            <a:extLst>
              <a:ext uri="{FF2B5EF4-FFF2-40B4-BE49-F238E27FC236}">
                <a16:creationId xmlns:a16="http://schemas.microsoft.com/office/drawing/2014/main" id="{2F67C8B2-8E13-4F45-B31F-04DF9BE90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6777" y="1525857"/>
            <a:ext cx="2177304" cy="23926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inhaler7">
            <a:extLst>
              <a:ext uri="{FF2B5EF4-FFF2-40B4-BE49-F238E27FC236}">
                <a16:creationId xmlns:a16="http://schemas.microsoft.com/office/drawing/2014/main" id="{088467FE-9732-47B4-B840-CFE56ECFA5E7}"/>
              </a:ext>
            </a:extLst>
          </p:cNvPr>
          <p:cNvPicPr>
            <a:picLocks noChangeArrowheads="1"/>
          </p:cNvPicPr>
          <p:nvPr/>
        </p:nvPicPr>
        <p:blipFill>
          <a:blip r:embed="rId5">
            <a:lum bright="-14000" contrast="-14000"/>
            <a:extLst>
              <a:ext uri="{28A0092B-C50C-407E-A947-70E740481C1C}">
                <a14:useLocalDpi xmlns:a14="http://schemas.microsoft.com/office/drawing/2010/main" val="0"/>
              </a:ext>
            </a:extLst>
          </a:blip>
          <a:srcRect/>
          <a:stretch>
            <a:fillRect/>
          </a:stretch>
        </p:blipFill>
        <p:spPr bwMode="auto">
          <a:xfrm>
            <a:off x="1014541" y="1525857"/>
            <a:ext cx="1644840" cy="239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
            <a:extLst>
              <a:ext uri="{FF2B5EF4-FFF2-40B4-BE49-F238E27FC236}">
                <a16:creationId xmlns:a16="http://schemas.microsoft.com/office/drawing/2014/main" id="{D070368F-57B2-4FC3-A39E-5288014BA12F}"/>
              </a:ext>
            </a:extLst>
          </p:cNvPr>
          <p:cNvSpPr txBox="1">
            <a:spLocks noChangeArrowheads="1"/>
          </p:cNvSpPr>
          <p:nvPr/>
        </p:nvSpPr>
        <p:spPr bwMode="auto">
          <a:xfrm>
            <a:off x="458280" y="1116449"/>
            <a:ext cx="281516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81000" indent="-3810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spcBef>
                <a:spcPct val="50000"/>
              </a:spcBef>
              <a:buClr>
                <a:schemeClr val="accent2"/>
              </a:buClr>
              <a:buSzPct val="75000"/>
            </a:pPr>
            <a:r>
              <a:rPr lang="en-US" altLang="ko-KR" sz="1600" b="1" dirty="0" err="1">
                <a:latin typeface="Times New Roman" panose="02020603050405020304" pitchFamily="18" charset="0"/>
              </a:rPr>
              <a:t>Turbuhaler</a:t>
            </a:r>
            <a:endParaRPr lang="en-US" altLang="ko-KR" sz="1600" b="1" dirty="0">
              <a:latin typeface="Times New Roman" panose="02020603050405020304" pitchFamily="18" charset="0"/>
            </a:endParaRPr>
          </a:p>
        </p:txBody>
      </p:sp>
      <p:sp>
        <p:nvSpPr>
          <p:cNvPr id="11" name="Text Box 11">
            <a:extLst>
              <a:ext uri="{FF2B5EF4-FFF2-40B4-BE49-F238E27FC236}">
                <a16:creationId xmlns:a16="http://schemas.microsoft.com/office/drawing/2014/main" id="{4D47B5BB-69FF-4439-8A17-EF7E00C35CB1}"/>
              </a:ext>
            </a:extLst>
          </p:cNvPr>
          <p:cNvSpPr txBox="1">
            <a:spLocks noChangeArrowheads="1"/>
          </p:cNvSpPr>
          <p:nvPr/>
        </p:nvSpPr>
        <p:spPr bwMode="auto">
          <a:xfrm>
            <a:off x="3428999" y="1122394"/>
            <a:ext cx="281516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81000" indent="-3810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spcBef>
                <a:spcPct val="50000"/>
              </a:spcBef>
              <a:buClr>
                <a:schemeClr val="accent2"/>
              </a:buClr>
              <a:buSzPct val="75000"/>
            </a:pPr>
            <a:r>
              <a:rPr lang="en-US" altLang="ko-KR" sz="1600" b="1">
                <a:latin typeface="Times New Roman" panose="02020603050405020304" pitchFamily="18" charset="0"/>
              </a:rPr>
              <a:t>Diskus</a:t>
            </a:r>
          </a:p>
        </p:txBody>
      </p:sp>
      <p:sp>
        <p:nvSpPr>
          <p:cNvPr id="12" name="Text Box 12">
            <a:extLst>
              <a:ext uri="{FF2B5EF4-FFF2-40B4-BE49-F238E27FC236}">
                <a16:creationId xmlns:a16="http://schemas.microsoft.com/office/drawing/2014/main" id="{C44672B3-8C13-4F7D-884A-BFDC22F161FA}"/>
              </a:ext>
            </a:extLst>
          </p:cNvPr>
          <p:cNvSpPr txBox="1">
            <a:spLocks noChangeArrowheads="1"/>
          </p:cNvSpPr>
          <p:nvPr/>
        </p:nvSpPr>
        <p:spPr bwMode="auto">
          <a:xfrm>
            <a:off x="297413" y="3960503"/>
            <a:ext cx="31369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81000" indent="-3810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spcBef>
                <a:spcPct val="50000"/>
              </a:spcBef>
              <a:buClr>
                <a:schemeClr val="accent2"/>
              </a:buClr>
              <a:buSzPct val="75000"/>
            </a:pPr>
            <a:r>
              <a:rPr lang="en-US" altLang="ko-KR" sz="1600" b="1" dirty="0">
                <a:latin typeface="Times New Roman" panose="02020603050405020304" pitchFamily="18" charset="0"/>
              </a:rPr>
              <a:t>Optimal at 60L/min</a:t>
            </a:r>
          </a:p>
        </p:txBody>
      </p:sp>
      <p:sp>
        <p:nvSpPr>
          <p:cNvPr id="13" name="Text Box 13">
            <a:extLst>
              <a:ext uri="{FF2B5EF4-FFF2-40B4-BE49-F238E27FC236}">
                <a16:creationId xmlns:a16="http://schemas.microsoft.com/office/drawing/2014/main" id="{97E89B4E-4545-47F6-A32B-713C7DE94EE6}"/>
              </a:ext>
            </a:extLst>
          </p:cNvPr>
          <p:cNvSpPr txBox="1">
            <a:spLocks noChangeArrowheads="1"/>
          </p:cNvSpPr>
          <p:nvPr/>
        </p:nvSpPr>
        <p:spPr bwMode="auto">
          <a:xfrm>
            <a:off x="3393208" y="3960503"/>
            <a:ext cx="31369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81000" indent="-3810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spcBef>
                <a:spcPct val="50000"/>
              </a:spcBef>
              <a:buClr>
                <a:schemeClr val="accent2"/>
              </a:buClr>
              <a:buSzPct val="75000"/>
            </a:pPr>
            <a:r>
              <a:rPr lang="en-US" altLang="ko-KR" sz="1600" b="1" dirty="0">
                <a:latin typeface="Times New Roman" panose="02020603050405020304" pitchFamily="18" charset="0"/>
              </a:rPr>
              <a:t>30~60L/min</a:t>
            </a:r>
          </a:p>
        </p:txBody>
      </p:sp>
    </p:spTree>
    <p:extLst>
      <p:ext uri="{BB962C8B-B14F-4D97-AF65-F5344CB8AC3E}">
        <p14:creationId xmlns:p14="http://schemas.microsoft.com/office/powerpoint/2010/main" val="3144432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3" name="그림 2">
            <a:extLst>
              <a:ext uri="{FF2B5EF4-FFF2-40B4-BE49-F238E27FC236}">
                <a16:creationId xmlns:a16="http://schemas.microsoft.com/office/drawing/2014/main" id="{C704065F-11E0-4D01-91AF-A115C2C29206}"/>
              </a:ext>
            </a:extLst>
          </p:cNvPr>
          <p:cNvPicPr>
            <a:picLocks noChangeAspect="1"/>
          </p:cNvPicPr>
          <p:nvPr/>
        </p:nvPicPr>
        <p:blipFill>
          <a:blip r:embed="rId4"/>
          <a:stretch>
            <a:fillRect/>
          </a:stretch>
        </p:blipFill>
        <p:spPr>
          <a:xfrm>
            <a:off x="763995" y="1268770"/>
            <a:ext cx="5515674" cy="3077320"/>
          </a:xfrm>
          <a:prstGeom prst="rect">
            <a:avLst/>
          </a:prstGeom>
        </p:spPr>
      </p:pic>
      <p:sp>
        <p:nvSpPr>
          <p:cNvPr id="4" name="직사각형 3">
            <a:extLst>
              <a:ext uri="{FF2B5EF4-FFF2-40B4-BE49-F238E27FC236}">
                <a16:creationId xmlns:a16="http://schemas.microsoft.com/office/drawing/2014/main" id="{1FB4E22A-62BD-4FE3-865E-95F2E3369E43}"/>
              </a:ext>
            </a:extLst>
          </p:cNvPr>
          <p:cNvSpPr/>
          <p:nvPr/>
        </p:nvSpPr>
        <p:spPr>
          <a:xfrm>
            <a:off x="5421388" y="4928056"/>
            <a:ext cx="1436612" cy="215444"/>
          </a:xfrm>
          <a:prstGeom prst="rect">
            <a:avLst/>
          </a:prstGeom>
        </p:spPr>
        <p:txBody>
          <a:bodyPr wrap="none">
            <a:spAutoFit/>
          </a:bodyPr>
          <a:lstStyle/>
          <a:p>
            <a:r>
              <a:rPr lang="en-US" altLang="ko-KR" sz="800" dirty="0"/>
              <a:t>Respir Med 2003; 97:181-7</a:t>
            </a:r>
            <a:endParaRPr lang="ko-KR" altLang="en-US" sz="800" dirty="0"/>
          </a:p>
        </p:txBody>
      </p:sp>
      <p:pic>
        <p:nvPicPr>
          <p:cNvPr id="6" name="그림 5">
            <a:extLst>
              <a:ext uri="{FF2B5EF4-FFF2-40B4-BE49-F238E27FC236}">
                <a16:creationId xmlns:a16="http://schemas.microsoft.com/office/drawing/2014/main" id="{9DE4D5C3-B60B-42DB-BE9B-70D62F19D44B}"/>
              </a:ext>
            </a:extLst>
          </p:cNvPr>
          <p:cNvPicPr>
            <a:picLocks noChangeAspect="1"/>
          </p:cNvPicPr>
          <p:nvPr/>
        </p:nvPicPr>
        <p:blipFill rotWithShape="1">
          <a:blip r:embed="rId5"/>
          <a:srcRect l="52594" r="-445"/>
          <a:stretch/>
        </p:blipFill>
        <p:spPr>
          <a:xfrm>
            <a:off x="5777527" y="131628"/>
            <a:ext cx="1100455" cy="1288382"/>
          </a:xfrm>
          <a:prstGeom prst="rect">
            <a:avLst/>
          </a:prstGeom>
        </p:spPr>
      </p:pic>
    </p:spTree>
    <p:extLst>
      <p:ext uri="{BB962C8B-B14F-4D97-AF65-F5344CB8AC3E}">
        <p14:creationId xmlns:p14="http://schemas.microsoft.com/office/powerpoint/2010/main" val="395825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장점</a:t>
            </a:r>
          </a:p>
        </p:txBody>
      </p:sp>
      <p:sp>
        <p:nvSpPr>
          <p:cNvPr id="3" name="직사각형 2">
            <a:extLst>
              <a:ext uri="{FF2B5EF4-FFF2-40B4-BE49-F238E27FC236}">
                <a16:creationId xmlns:a16="http://schemas.microsoft.com/office/drawing/2014/main" id="{43B99E06-DE02-4D66-96D9-8D9695B7FEE1}"/>
              </a:ext>
            </a:extLst>
          </p:cNvPr>
          <p:cNvSpPr/>
          <p:nvPr/>
        </p:nvSpPr>
        <p:spPr>
          <a:xfrm>
            <a:off x="548882" y="1248434"/>
            <a:ext cx="3758208" cy="452432"/>
          </a:xfrm>
          <a:prstGeom prst="rect">
            <a:avLst/>
          </a:prstGeom>
        </p:spPr>
        <p:txBody>
          <a:bodyPr wrap="none">
            <a:spAutoFit/>
          </a:bodyPr>
          <a:lstStyle/>
          <a:p>
            <a:pPr marL="285750" indent="-285750">
              <a:lnSpc>
                <a:spcPct val="140000"/>
              </a:lnSpc>
              <a:buFont typeface="Wingdings" panose="05000000000000000000" pitchFamily="2" charset="2"/>
              <a:buChar char="ü"/>
            </a:pPr>
            <a:r>
              <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Hand-Lung</a:t>
            </a:r>
            <a:r>
              <a:rPr lang="ko-KR" altLang="en-US"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 </a:t>
            </a:r>
            <a:r>
              <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Coordination</a:t>
            </a:r>
            <a:r>
              <a:rPr lang="ko-KR" altLang="en-US"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rPr>
              <a:t> 불필요</a:t>
            </a:r>
            <a:endParaRPr lang="en-US" altLang="ko-KR" u="sng" dirty="0">
              <a:solidFill>
                <a:srgbClr val="FF0000"/>
              </a:solidFill>
              <a:latin typeface="나눔바른고딕" panose="020B0603020101020101" pitchFamily="50" charset="-127"/>
              <a:ea typeface="나눔바른고딕" panose="020B0603020101020101" pitchFamily="50" charset="-127"/>
              <a:cs typeface="함초롬돋움" panose="020B0504000101010101" pitchFamily="50" charset="-127"/>
            </a:endParaRPr>
          </a:p>
        </p:txBody>
      </p:sp>
    </p:spTree>
    <p:extLst>
      <p:ext uri="{BB962C8B-B14F-4D97-AF65-F5344CB8AC3E}">
        <p14:creationId xmlns:p14="http://schemas.microsoft.com/office/powerpoint/2010/main" val="334579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단점</a:t>
            </a:r>
          </a:p>
        </p:txBody>
      </p:sp>
      <p:sp>
        <p:nvSpPr>
          <p:cNvPr id="6" name="직사각형 5">
            <a:extLst>
              <a:ext uri="{FF2B5EF4-FFF2-40B4-BE49-F238E27FC236}">
                <a16:creationId xmlns:a16="http://schemas.microsoft.com/office/drawing/2014/main" id="{515011CC-B2C8-432E-B91E-91A761B5532A}"/>
              </a:ext>
            </a:extLst>
          </p:cNvPr>
          <p:cNvSpPr/>
          <p:nvPr/>
        </p:nvSpPr>
        <p:spPr>
          <a:xfrm>
            <a:off x="715570" y="1377906"/>
            <a:ext cx="5827236" cy="1075679"/>
          </a:xfrm>
          <a:prstGeom prst="rect">
            <a:avLst/>
          </a:prstGeom>
        </p:spPr>
        <p:txBody>
          <a:bodyPr wrap="none">
            <a:spAutoFit/>
          </a:bodyPr>
          <a:lstStyle/>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중등도 이상의 흡입력 필요 </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최대 </a:t>
            </a:r>
            <a:r>
              <a:rPr lang="ko-KR" altLang="en-US" dirty="0" err="1">
                <a:latin typeface="나눔바른고딕" panose="020B0603020101020101" pitchFamily="50" charset="-127"/>
                <a:ea typeface="나눔바른고딕" panose="020B0603020101020101" pitchFamily="50" charset="-127"/>
                <a:cs typeface="함초롬돋움" panose="020B0504000101010101" pitchFamily="50" charset="-127"/>
              </a:rPr>
              <a:t>흡입유속</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 </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30L/min </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이상</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a:t>
            </a: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습기</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 </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오염에 상대적으로 취약</a:t>
            </a:r>
            <a:endPar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endParaRPr>
          </a:p>
          <a:p>
            <a:pPr marL="285750" indent="-285750">
              <a:lnSpc>
                <a:spcPct val="120000"/>
              </a:lnSpc>
              <a:buFont typeface="Wingdings" panose="05000000000000000000" pitchFamily="2" charset="2"/>
              <a:buChar char="ü"/>
            </a:pP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기계마다 다른 장전</a:t>
            </a:r>
            <a:r>
              <a:rPr lang="en-US" altLang="ko-KR" dirty="0">
                <a:latin typeface="나눔바른고딕" panose="020B0603020101020101" pitchFamily="50" charset="-127"/>
                <a:ea typeface="나눔바른고딕" panose="020B0603020101020101" pitchFamily="50" charset="-127"/>
                <a:cs typeface="함초롬돋움" panose="020B0504000101010101" pitchFamily="50" charset="-127"/>
              </a:rPr>
              <a:t>(loading) </a:t>
            </a:r>
            <a:r>
              <a:rPr lang="ko-KR" altLang="en-US" dirty="0">
                <a:latin typeface="나눔바른고딕" panose="020B0603020101020101" pitchFamily="50" charset="-127"/>
                <a:ea typeface="나눔바른고딕" panose="020B0603020101020101" pitchFamily="50" charset="-127"/>
                <a:cs typeface="함초롬돋움" panose="020B0504000101010101" pitchFamily="50" charset="-127"/>
              </a:rPr>
              <a:t>방법에 대한 교육 필요</a:t>
            </a:r>
            <a:endParaRPr lang="ko-KR" altLang="en-US"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560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사용법</a:t>
            </a:r>
          </a:p>
        </p:txBody>
      </p:sp>
      <p:pic>
        <p:nvPicPr>
          <p:cNvPr id="3" name="그림 2">
            <a:extLst>
              <a:ext uri="{FF2B5EF4-FFF2-40B4-BE49-F238E27FC236}">
                <a16:creationId xmlns:a16="http://schemas.microsoft.com/office/drawing/2014/main" id="{409110CA-2C76-48BF-B687-70032EDF7DAB}"/>
              </a:ext>
            </a:extLst>
          </p:cNvPr>
          <p:cNvPicPr>
            <a:picLocks noChangeAspect="1"/>
          </p:cNvPicPr>
          <p:nvPr/>
        </p:nvPicPr>
        <p:blipFill>
          <a:blip r:embed="rId4"/>
          <a:stretch>
            <a:fillRect/>
          </a:stretch>
        </p:blipFill>
        <p:spPr>
          <a:xfrm>
            <a:off x="472682" y="1112233"/>
            <a:ext cx="5847286" cy="3257041"/>
          </a:xfrm>
          <a:prstGeom prst="rect">
            <a:avLst/>
          </a:prstGeom>
        </p:spPr>
      </p:pic>
    </p:spTree>
    <p:extLst>
      <p:ext uri="{BB962C8B-B14F-4D97-AF65-F5344CB8AC3E}">
        <p14:creationId xmlns:p14="http://schemas.microsoft.com/office/powerpoint/2010/main" val="241762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00212" y="169881"/>
            <a:ext cx="5915025" cy="994172"/>
          </a:xfrm>
        </p:spPr>
        <p:txBody>
          <a:bodyPr>
            <a:normAutofit fontScale="90000"/>
          </a:bodyPr>
          <a:lstStyle/>
          <a:p>
            <a:pPr algn="l"/>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천식 치료 </a:t>
            </a:r>
            <a:r>
              <a:rPr lang="en-US" altLang="ko-KR" sz="3000" dirty="0">
                <a:latin typeface="함초롬돋움" panose="020B0504000101010101" pitchFamily="50" charset="-127"/>
                <a:ea typeface="함초롬돋움" panose="020B0504000101010101" pitchFamily="50" charset="-127"/>
                <a:cs typeface="함초롬돋움" panose="020B0504000101010101" pitchFamily="50" charset="-127"/>
              </a:rPr>
              <a:t>TOC: </a:t>
            </a:r>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흡입용 스테로이드</a:t>
            </a:r>
          </a:p>
        </p:txBody>
      </p:sp>
      <p:pic>
        <p:nvPicPr>
          <p:cNvPr id="5" name="Picture 3" descr="1120_asthma_006"/>
          <p:cNvPicPr>
            <a:picLocks noChangeAspect="1" noChangeArrowheads="1"/>
          </p:cNvPicPr>
          <p:nvPr/>
        </p:nvPicPr>
        <p:blipFill>
          <a:blip r:embed="rId2" cstate="print"/>
          <a:srcRect l="21649" t="9052" r="71268" b="80440"/>
          <a:stretch>
            <a:fillRect/>
          </a:stretch>
        </p:blipFill>
        <p:spPr bwMode="auto">
          <a:xfrm>
            <a:off x="229795" y="195263"/>
            <a:ext cx="485775" cy="540544"/>
          </a:xfrm>
          <a:prstGeom prst="rect">
            <a:avLst/>
          </a:prstGeom>
          <a:noFill/>
          <a:ln w="9525">
            <a:noFill/>
            <a:miter lim="800000"/>
            <a:headEnd/>
            <a:tailEnd/>
          </a:ln>
        </p:spPr>
      </p:pic>
      <p:sp>
        <p:nvSpPr>
          <p:cNvPr id="7" name="직사각형 6">
            <a:extLst>
              <a:ext uri="{FF2B5EF4-FFF2-40B4-BE49-F238E27FC236}">
                <a16:creationId xmlns:a16="http://schemas.microsoft.com/office/drawing/2014/main" id="{279ACB4E-9EEA-440C-9A6F-C74AB5310C99}"/>
              </a:ext>
            </a:extLst>
          </p:cNvPr>
          <p:cNvSpPr/>
          <p:nvPr/>
        </p:nvSpPr>
        <p:spPr>
          <a:xfrm>
            <a:off x="4969946" y="4921102"/>
            <a:ext cx="1935145" cy="215444"/>
          </a:xfrm>
          <a:prstGeom prst="rect">
            <a:avLst/>
          </a:prstGeom>
        </p:spPr>
        <p:txBody>
          <a:bodyPr wrap="none">
            <a:spAutoFit/>
          </a:bodyPr>
          <a:lstStyle/>
          <a:p>
            <a:r>
              <a:rPr lang="en-US" altLang="ko-KR" sz="800" dirty="0"/>
              <a:t>Thompson PJ et al. </a:t>
            </a:r>
            <a:r>
              <a:rPr lang="en-US" altLang="ko-KR" sz="800" dirty="0" err="1"/>
              <a:t>Respirology</a:t>
            </a:r>
            <a:r>
              <a:rPr lang="en-US" altLang="ko-KR" sz="800" dirty="0"/>
              <a:t>, 2013</a:t>
            </a:r>
            <a:endParaRPr lang="ko-KR" altLang="en-US" sz="800" dirty="0"/>
          </a:p>
        </p:txBody>
      </p:sp>
      <p:pic>
        <p:nvPicPr>
          <p:cNvPr id="3" name="그림 2">
            <a:extLst>
              <a:ext uri="{FF2B5EF4-FFF2-40B4-BE49-F238E27FC236}">
                <a16:creationId xmlns:a16="http://schemas.microsoft.com/office/drawing/2014/main" id="{97E70576-E8CA-461C-A5F8-ADD2CBB6369D}"/>
              </a:ext>
            </a:extLst>
          </p:cNvPr>
          <p:cNvPicPr>
            <a:picLocks noChangeAspect="1"/>
          </p:cNvPicPr>
          <p:nvPr/>
        </p:nvPicPr>
        <p:blipFill>
          <a:blip r:embed="rId3"/>
          <a:stretch>
            <a:fillRect/>
          </a:stretch>
        </p:blipFill>
        <p:spPr>
          <a:xfrm>
            <a:off x="169012" y="1231106"/>
            <a:ext cx="6736079" cy="2383189"/>
          </a:xfrm>
          <a:prstGeom prst="rect">
            <a:avLst/>
          </a:prstGeom>
        </p:spPr>
      </p:pic>
      <p:sp>
        <p:nvSpPr>
          <p:cNvPr id="4" name="직사각형 3">
            <a:extLst>
              <a:ext uri="{FF2B5EF4-FFF2-40B4-BE49-F238E27FC236}">
                <a16:creationId xmlns:a16="http://schemas.microsoft.com/office/drawing/2014/main" id="{FDD7996F-B92F-40F9-888A-628DA34BE129}"/>
              </a:ext>
            </a:extLst>
          </p:cNvPr>
          <p:cNvSpPr/>
          <p:nvPr/>
        </p:nvSpPr>
        <p:spPr>
          <a:xfrm>
            <a:off x="609712" y="3786428"/>
            <a:ext cx="4254376" cy="646331"/>
          </a:xfrm>
          <a:prstGeom prst="rect">
            <a:avLst/>
          </a:prstGeom>
        </p:spPr>
        <p:txBody>
          <a:bodyPr wrap="square">
            <a:spAutoFit/>
          </a:bodyPr>
          <a:lstStyle/>
          <a:p>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천식악화</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입원률</a:t>
            </a:r>
            <a:r>
              <a:rPr lang="en-US" altLang="ko-KR" dirty="0">
                <a:latin typeface="나눔바른고딕" panose="020B0603020101020101" pitchFamily="50" charset="-127"/>
                <a:ea typeface="나눔바른고딕" panose="020B0603020101020101" pitchFamily="50" charset="-127"/>
              </a:rPr>
              <a:t>, </a:t>
            </a:r>
          </a:p>
          <a:p>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경구 스테로이드 사용의 감소 </a:t>
            </a:r>
          </a:p>
        </p:txBody>
      </p:sp>
      <p:sp>
        <p:nvSpPr>
          <p:cNvPr id="8" name="직사각형 7">
            <a:extLst>
              <a:ext uri="{FF2B5EF4-FFF2-40B4-BE49-F238E27FC236}">
                <a16:creationId xmlns:a16="http://schemas.microsoft.com/office/drawing/2014/main" id="{C8664C9F-9B69-4609-B450-F8799DC0A0ED}"/>
              </a:ext>
            </a:extLst>
          </p:cNvPr>
          <p:cNvSpPr/>
          <p:nvPr/>
        </p:nvSpPr>
        <p:spPr>
          <a:xfrm>
            <a:off x="3986492" y="3786428"/>
            <a:ext cx="1774845" cy="646331"/>
          </a:xfrm>
          <a:prstGeom prst="rect">
            <a:avLst/>
          </a:prstGeom>
        </p:spPr>
        <p:txBody>
          <a:bodyPr wrap="none">
            <a:spAutoFit/>
          </a:bodyPr>
          <a:lstStyle/>
          <a:p>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천식으로 인한 </a:t>
            </a:r>
            <a:endParaRPr lang="en-US" altLang="ko-KR" dirty="0">
              <a:latin typeface="나눔바른고딕" panose="020B0603020101020101" pitchFamily="50" charset="-127"/>
              <a:ea typeface="나눔바른고딕" panose="020B0603020101020101" pitchFamily="50" charset="-127"/>
            </a:endParaRPr>
          </a:p>
          <a:p>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사망률 감소 </a:t>
            </a:r>
          </a:p>
        </p:txBody>
      </p:sp>
    </p:spTree>
    <p:extLst>
      <p:ext uri="{BB962C8B-B14F-4D97-AF65-F5344CB8AC3E}">
        <p14:creationId xmlns:p14="http://schemas.microsoft.com/office/powerpoint/2010/main" val="345096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사용법</a:t>
            </a:r>
          </a:p>
        </p:txBody>
      </p:sp>
      <p:pic>
        <p:nvPicPr>
          <p:cNvPr id="2" name="[mix]20190903_171847__100022019_09_03">
            <a:hlinkClick r:id="" action="ppaction://media"/>
            <a:extLst>
              <a:ext uri="{FF2B5EF4-FFF2-40B4-BE49-F238E27FC236}">
                <a16:creationId xmlns:a16="http://schemas.microsoft.com/office/drawing/2014/main" id="{48901552-555D-4457-B54A-DCCAC643EF4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0849" y="1066800"/>
            <a:ext cx="5846301" cy="3288544"/>
          </a:xfrm>
          <a:prstGeom prst="rect">
            <a:avLst/>
          </a:prstGeom>
        </p:spPr>
      </p:pic>
    </p:spTree>
    <p:extLst>
      <p:ext uri="{BB962C8B-B14F-4D97-AF65-F5344CB8AC3E}">
        <p14:creationId xmlns:p14="http://schemas.microsoft.com/office/powerpoint/2010/main" val="169640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잘못된</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사용법</a:t>
            </a:r>
          </a:p>
        </p:txBody>
      </p:sp>
      <p:pic>
        <p:nvPicPr>
          <p:cNvPr id="3" name="[mix]20190903_172012__100032019_09_03">
            <a:hlinkClick r:id="" action="ppaction://media"/>
            <a:extLst>
              <a:ext uri="{FF2B5EF4-FFF2-40B4-BE49-F238E27FC236}">
                <a16:creationId xmlns:a16="http://schemas.microsoft.com/office/drawing/2014/main" id="{4FB999E6-53BC-48EF-A3B8-F9CBCBAB1B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5475" y="1112233"/>
            <a:ext cx="5607050" cy="3153966"/>
          </a:xfrm>
          <a:prstGeom prst="rect">
            <a:avLst/>
          </a:prstGeom>
        </p:spPr>
      </p:pic>
    </p:spTree>
    <p:extLst>
      <p:ext uri="{BB962C8B-B14F-4D97-AF65-F5344CB8AC3E}">
        <p14:creationId xmlns:p14="http://schemas.microsoft.com/office/powerpoint/2010/main" val="7269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err="1">
                <a:latin typeface="함초롬돋움" panose="020B0504000101010101" pitchFamily="50" charset="-127"/>
                <a:ea typeface="함초롬돋움" panose="020B0504000101010101" pitchFamily="50" charset="-127"/>
                <a:cs typeface="함초롬돋움" panose="020B0504000101010101" pitchFamily="50" charset="-127"/>
              </a:rPr>
              <a:t>심비코트</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사용법</a:t>
            </a:r>
          </a:p>
        </p:txBody>
      </p:sp>
      <p:pic>
        <p:nvPicPr>
          <p:cNvPr id="2" name="그림 1">
            <a:extLst>
              <a:ext uri="{FF2B5EF4-FFF2-40B4-BE49-F238E27FC236}">
                <a16:creationId xmlns:a16="http://schemas.microsoft.com/office/drawing/2014/main" id="{24E28A61-67B6-4A4B-9366-E71927675F2A}"/>
              </a:ext>
            </a:extLst>
          </p:cNvPr>
          <p:cNvPicPr>
            <a:picLocks noChangeAspect="1"/>
          </p:cNvPicPr>
          <p:nvPr/>
        </p:nvPicPr>
        <p:blipFill>
          <a:blip r:embed="rId4"/>
          <a:stretch>
            <a:fillRect/>
          </a:stretch>
        </p:blipFill>
        <p:spPr>
          <a:xfrm>
            <a:off x="839264" y="1196459"/>
            <a:ext cx="5417820" cy="3019954"/>
          </a:xfrm>
          <a:prstGeom prst="rect">
            <a:avLst/>
          </a:prstGeom>
        </p:spPr>
      </p:pic>
    </p:spTree>
    <p:extLst>
      <p:ext uri="{BB962C8B-B14F-4D97-AF65-F5344CB8AC3E}">
        <p14:creationId xmlns:p14="http://schemas.microsoft.com/office/powerpoint/2010/main" val="3903070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err="1">
                <a:latin typeface="함초롬돋움" panose="020B0504000101010101" pitchFamily="50" charset="-127"/>
                <a:ea typeface="함초롬돋움" panose="020B0504000101010101" pitchFamily="50" charset="-127"/>
                <a:cs typeface="함초롬돋움" panose="020B0504000101010101" pitchFamily="50" charset="-127"/>
              </a:rPr>
              <a:t>심비코트</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사용법</a:t>
            </a:r>
          </a:p>
        </p:txBody>
      </p:sp>
      <p:pic>
        <p:nvPicPr>
          <p:cNvPr id="5" name="그림 4">
            <a:extLst>
              <a:ext uri="{FF2B5EF4-FFF2-40B4-BE49-F238E27FC236}">
                <a16:creationId xmlns:a16="http://schemas.microsoft.com/office/drawing/2014/main" id="{18623B88-FBAA-420F-B95E-948B06746595}"/>
              </a:ext>
            </a:extLst>
          </p:cNvPr>
          <p:cNvPicPr>
            <a:picLocks noChangeAspect="1"/>
          </p:cNvPicPr>
          <p:nvPr/>
        </p:nvPicPr>
        <p:blipFill>
          <a:blip r:embed="rId4"/>
          <a:stretch>
            <a:fillRect/>
          </a:stretch>
        </p:blipFill>
        <p:spPr>
          <a:xfrm>
            <a:off x="715570" y="1112233"/>
            <a:ext cx="5570220" cy="3043866"/>
          </a:xfrm>
          <a:prstGeom prst="rect">
            <a:avLst/>
          </a:prstGeom>
        </p:spPr>
      </p:pic>
    </p:spTree>
    <p:extLst>
      <p:ext uri="{BB962C8B-B14F-4D97-AF65-F5344CB8AC3E}">
        <p14:creationId xmlns:p14="http://schemas.microsoft.com/office/powerpoint/2010/main" val="416254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남은 횟수 확인</a:t>
            </a:r>
          </a:p>
        </p:txBody>
      </p:sp>
      <p:pic>
        <p:nvPicPr>
          <p:cNvPr id="6" name="그림 5">
            <a:extLst>
              <a:ext uri="{FF2B5EF4-FFF2-40B4-BE49-F238E27FC236}">
                <a16:creationId xmlns:a16="http://schemas.microsoft.com/office/drawing/2014/main" id="{EAFFC096-9E6A-4293-86F0-8F40F09E2698}"/>
              </a:ext>
            </a:extLst>
          </p:cNvPr>
          <p:cNvPicPr>
            <a:picLocks noChangeAspect="1"/>
          </p:cNvPicPr>
          <p:nvPr/>
        </p:nvPicPr>
        <p:blipFill>
          <a:blip r:embed="rId4"/>
          <a:stretch>
            <a:fillRect/>
          </a:stretch>
        </p:blipFill>
        <p:spPr>
          <a:xfrm>
            <a:off x="564880" y="1242060"/>
            <a:ext cx="5988320" cy="2308899"/>
          </a:xfrm>
          <a:prstGeom prst="rect">
            <a:avLst/>
          </a:prstGeom>
        </p:spPr>
      </p:pic>
      <p:sp>
        <p:nvSpPr>
          <p:cNvPr id="2" name="직사각형 1">
            <a:extLst>
              <a:ext uri="{FF2B5EF4-FFF2-40B4-BE49-F238E27FC236}">
                <a16:creationId xmlns:a16="http://schemas.microsoft.com/office/drawing/2014/main" id="{E6673F59-F609-4AAC-AE16-946A6D9F8623}"/>
              </a:ext>
            </a:extLst>
          </p:cNvPr>
          <p:cNvSpPr/>
          <p:nvPr/>
        </p:nvSpPr>
        <p:spPr>
          <a:xfrm>
            <a:off x="408894" y="4070717"/>
            <a:ext cx="6449106" cy="338554"/>
          </a:xfrm>
          <a:prstGeom prst="rect">
            <a:avLst/>
          </a:prstGeom>
        </p:spPr>
        <p:txBody>
          <a:bodyPr wrap="square">
            <a:spAutoFit/>
          </a:bodyPr>
          <a:lstStyle/>
          <a:p>
            <a:r>
              <a:rPr lang="ko-KR" altLang="en-US" sz="1600" dirty="0" err="1">
                <a:latin typeface="나눔바른고딕" panose="020B0603020101020101" pitchFamily="50" charset="-127"/>
                <a:ea typeface="나눔바른고딕" panose="020B0603020101020101" pitchFamily="50" charset="-127"/>
                <a:cs typeface="함초롬돋움" panose="020B0504000101010101" pitchFamily="50" charset="-127"/>
              </a:rPr>
              <a:t>심비코트는</a:t>
            </a:r>
            <a:r>
              <a:rPr lang="ko-KR" altLang="en-US" sz="1600" dirty="0">
                <a:latin typeface="나눔바른고딕" panose="020B0603020101020101" pitchFamily="50" charset="-127"/>
                <a:ea typeface="나눔바른고딕" panose="020B0603020101020101" pitchFamily="50" charset="-127"/>
                <a:cs typeface="함초롬돋움" panose="020B0504000101010101" pitchFamily="50" charset="-127"/>
              </a:rPr>
              <a:t> 다 쓴 후에도 기계 내의 방습제 때문에 흔들면 소리 남</a:t>
            </a:r>
            <a:endParaRPr lang="ko-KR" altLang="en-US" sz="1600" dirty="0"/>
          </a:p>
        </p:txBody>
      </p:sp>
    </p:spTree>
    <p:extLst>
      <p:ext uri="{BB962C8B-B14F-4D97-AF65-F5344CB8AC3E}">
        <p14:creationId xmlns:p14="http://schemas.microsoft.com/office/powerpoint/2010/main" val="358596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디바이스 선택</a:t>
            </a:r>
          </a:p>
        </p:txBody>
      </p:sp>
      <p:pic>
        <p:nvPicPr>
          <p:cNvPr id="7" name="그림 6">
            <a:extLst>
              <a:ext uri="{FF2B5EF4-FFF2-40B4-BE49-F238E27FC236}">
                <a16:creationId xmlns:a16="http://schemas.microsoft.com/office/drawing/2014/main" id="{F7AC3117-3C2B-4B01-B531-C0FEE8515D2D}"/>
              </a:ext>
            </a:extLst>
          </p:cNvPr>
          <p:cNvPicPr>
            <a:picLocks noChangeAspect="1"/>
          </p:cNvPicPr>
          <p:nvPr/>
        </p:nvPicPr>
        <p:blipFill>
          <a:blip r:embed="rId4"/>
          <a:stretch>
            <a:fillRect/>
          </a:stretch>
        </p:blipFill>
        <p:spPr>
          <a:xfrm>
            <a:off x="385168" y="1147286"/>
            <a:ext cx="6087664" cy="3173730"/>
          </a:xfrm>
          <a:prstGeom prst="rect">
            <a:avLst/>
          </a:prstGeom>
        </p:spPr>
      </p:pic>
      <p:sp>
        <p:nvSpPr>
          <p:cNvPr id="5" name="직사각형 4">
            <a:extLst>
              <a:ext uri="{FF2B5EF4-FFF2-40B4-BE49-F238E27FC236}">
                <a16:creationId xmlns:a16="http://schemas.microsoft.com/office/drawing/2014/main" id="{60A8C1DE-9965-4ACB-AB67-9CC1A1680905}"/>
              </a:ext>
            </a:extLst>
          </p:cNvPr>
          <p:cNvSpPr/>
          <p:nvPr/>
        </p:nvSpPr>
        <p:spPr>
          <a:xfrm>
            <a:off x="4290060" y="4897279"/>
            <a:ext cx="3429000" cy="246221"/>
          </a:xfrm>
          <a:prstGeom prst="rect">
            <a:avLst/>
          </a:prstGeom>
        </p:spPr>
        <p:txBody>
          <a:bodyPr>
            <a:spAutoFit/>
          </a:bodyPr>
          <a:lstStyle/>
          <a:p>
            <a:r>
              <a:rPr lang="fr-FR" altLang="ko-KR" sz="1000" dirty="0"/>
              <a:t>Gibson PG et al., Lancet 2010; 376:803-13</a:t>
            </a:r>
            <a:endParaRPr lang="ko-KR" altLang="en-US" sz="1000" dirty="0"/>
          </a:p>
        </p:txBody>
      </p:sp>
    </p:spTree>
    <p:extLst>
      <p:ext uri="{BB962C8B-B14F-4D97-AF65-F5344CB8AC3E}">
        <p14:creationId xmlns:p14="http://schemas.microsoft.com/office/powerpoint/2010/main" val="2832972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Aerosol</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Inhalation Monitor</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6" name="그림 5">
            <a:extLst>
              <a:ext uri="{FF2B5EF4-FFF2-40B4-BE49-F238E27FC236}">
                <a16:creationId xmlns:a16="http://schemas.microsoft.com/office/drawing/2014/main" id="{9767CF57-E346-4FF5-93F7-FA234FDF24D2}"/>
              </a:ext>
            </a:extLst>
          </p:cNvPr>
          <p:cNvPicPr>
            <a:picLocks noChangeAspect="1"/>
          </p:cNvPicPr>
          <p:nvPr/>
        </p:nvPicPr>
        <p:blipFill>
          <a:blip r:embed="rId4"/>
          <a:stretch>
            <a:fillRect/>
          </a:stretch>
        </p:blipFill>
        <p:spPr>
          <a:xfrm>
            <a:off x="715570" y="1322168"/>
            <a:ext cx="5686742" cy="2870091"/>
          </a:xfrm>
          <a:prstGeom prst="rect">
            <a:avLst/>
          </a:prstGeom>
        </p:spPr>
      </p:pic>
    </p:spTree>
    <p:extLst>
      <p:ext uri="{BB962C8B-B14F-4D97-AF65-F5344CB8AC3E}">
        <p14:creationId xmlns:p14="http://schemas.microsoft.com/office/powerpoint/2010/main" val="302295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Aerosol</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Inhalation Monitor</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8" name="내용 개체 틀 5">
            <a:extLst>
              <a:ext uri="{FF2B5EF4-FFF2-40B4-BE49-F238E27FC236}">
                <a16:creationId xmlns:a16="http://schemas.microsoft.com/office/drawing/2014/main" id="{E66E7BF2-798E-43B1-8FAD-16A8B65C1191}"/>
              </a:ext>
            </a:extLst>
          </p:cNvPr>
          <p:cNvPicPr>
            <a:picLocks noChangeAspect="1"/>
          </p:cNvPicPr>
          <p:nvPr/>
        </p:nvPicPr>
        <p:blipFill>
          <a:blip r:embed="rId4"/>
          <a:stretch>
            <a:fillRect/>
          </a:stretch>
        </p:blipFill>
        <p:spPr>
          <a:xfrm>
            <a:off x="767678" y="1334091"/>
            <a:ext cx="5241503" cy="2764572"/>
          </a:xfrm>
          <a:prstGeom prst="rect">
            <a:avLst/>
          </a:prstGeom>
        </p:spPr>
      </p:pic>
    </p:spTree>
    <p:extLst>
      <p:ext uri="{BB962C8B-B14F-4D97-AF65-F5344CB8AC3E}">
        <p14:creationId xmlns:p14="http://schemas.microsoft.com/office/powerpoint/2010/main" val="610259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descr="1120_asthma_006">
            <a:extLst>
              <a:ext uri="{FF2B5EF4-FFF2-40B4-BE49-F238E27FC236}">
                <a16:creationId xmlns:a16="http://schemas.microsoft.com/office/drawing/2014/main" id="{D51A8704-0CBC-4AD7-A8BF-CC8D6DECE519}"/>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3" name="제목 1">
            <a:extLst>
              <a:ext uri="{FF2B5EF4-FFF2-40B4-BE49-F238E27FC236}">
                <a16:creationId xmlns:a16="http://schemas.microsoft.com/office/drawing/2014/main" id="{7D29618A-6193-42B1-B64B-A991EE1319BD}"/>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Aerosol</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Inhalation Monitor</a:t>
            </a:r>
            <a:endPar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7" name="그림 6">
            <a:extLst>
              <a:ext uri="{FF2B5EF4-FFF2-40B4-BE49-F238E27FC236}">
                <a16:creationId xmlns:a16="http://schemas.microsoft.com/office/drawing/2014/main" id="{74268103-6264-422F-AF26-A1513340749F}"/>
              </a:ext>
            </a:extLst>
          </p:cNvPr>
          <p:cNvPicPr>
            <a:picLocks noChangeAspect="1"/>
          </p:cNvPicPr>
          <p:nvPr/>
        </p:nvPicPr>
        <p:blipFill>
          <a:blip r:embed="rId4"/>
          <a:stretch>
            <a:fillRect/>
          </a:stretch>
        </p:blipFill>
        <p:spPr>
          <a:xfrm>
            <a:off x="997218" y="1638534"/>
            <a:ext cx="4863564" cy="1866432"/>
          </a:xfrm>
          <a:prstGeom prst="rect">
            <a:avLst/>
          </a:prstGeom>
        </p:spPr>
      </p:pic>
    </p:spTree>
    <p:extLst>
      <p:ext uri="{BB962C8B-B14F-4D97-AF65-F5344CB8AC3E}">
        <p14:creationId xmlns:p14="http://schemas.microsoft.com/office/powerpoint/2010/main" val="1350722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1120_asthma_006">
            <a:extLst>
              <a:ext uri="{FF2B5EF4-FFF2-40B4-BE49-F238E27FC236}">
                <a16:creationId xmlns:a16="http://schemas.microsoft.com/office/drawing/2014/main" id="{88FD8817-659E-4C92-831A-BD466E4268BE}"/>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2633B871-759D-4F04-AF80-8B11B8310CFC}"/>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9" name="그림 8">
            <a:extLst>
              <a:ext uri="{FF2B5EF4-FFF2-40B4-BE49-F238E27FC236}">
                <a16:creationId xmlns:a16="http://schemas.microsoft.com/office/drawing/2014/main" id="{84F516D6-1012-40B6-BFEB-84CF8BDD67EB}"/>
              </a:ext>
            </a:extLst>
          </p:cNvPr>
          <p:cNvPicPr>
            <a:picLocks noChangeAspect="1"/>
          </p:cNvPicPr>
          <p:nvPr/>
        </p:nvPicPr>
        <p:blipFill>
          <a:blip r:embed="rId3"/>
          <a:stretch>
            <a:fillRect/>
          </a:stretch>
        </p:blipFill>
        <p:spPr>
          <a:xfrm>
            <a:off x="690483" y="1651066"/>
            <a:ext cx="5539369" cy="3084834"/>
          </a:xfrm>
          <a:prstGeom prst="rect">
            <a:avLst/>
          </a:prstGeom>
        </p:spPr>
      </p:pic>
      <p:sp>
        <p:nvSpPr>
          <p:cNvPr id="10" name="직사각형 9">
            <a:extLst>
              <a:ext uri="{FF2B5EF4-FFF2-40B4-BE49-F238E27FC236}">
                <a16:creationId xmlns:a16="http://schemas.microsoft.com/office/drawing/2014/main" id="{74670A16-89A5-4873-B090-EE0908973587}"/>
              </a:ext>
            </a:extLst>
          </p:cNvPr>
          <p:cNvSpPr/>
          <p:nvPr/>
        </p:nvSpPr>
        <p:spPr>
          <a:xfrm>
            <a:off x="628148" y="1651066"/>
            <a:ext cx="2899911" cy="258565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CCA78F5-E207-44F2-BC83-86D3010BCE12}"/>
              </a:ext>
            </a:extLst>
          </p:cNvPr>
          <p:cNvSpPr/>
          <p:nvPr/>
        </p:nvSpPr>
        <p:spPr>
          <a:xfrm>
            <a:off x="470535" y="991327"/>
            <a:ext cx="5586020" cy="584775"/>
          </a:xfrm>
          <a:prstGeom prst="rect">
            <a:avLst/>
          </a:prstGeom>
        </p:spPr>
        <p:txBody>
          <a:bodyPr wrap="square">
            <a:spAutoFit/>
          </a:bodyPr>
          <a:lstStyle/>
          <a:p>
            <a:pPr marL="285750" indent="-285750">
              <a:buFont typeface="Wingdings" panose="05000000000000000000" pitchFamily="2" charset="2"/>
              <a:buChar char="§"/>
            </a:pPr>
            <a:r>
              <a:rPr lang="ko-KR" altLang="en-US" sz="1600"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흡입했을 때 아무 느낌이 없다고 불평할 때</a:t>
            </a:r>
            <a:endParaRPr lang="en-US" altLang="ko-KR" sz="1600"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endParaRPr>
          </a:p>
          <a:p>
            <a:pPr marL="285750" indent="-285750">
              <a:buFont typeface="Wingdings" panose="05000000000000000000" pitchFamily="2" charset="2"/>
              <a:buChar char="§"/>
            </a:pPr>
            <a:r>
              <a:rPr lang="ko-KR" altLang="en-US" sz="1600"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흡입기를 썼는데 약이 하나도 </a:t>
            </a:r>
            <a:r>
              <a:rPr lang="ko-KR" altLang="en-US" sz="1600" u="sng" dirty="0" err="1">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안들어왔다고</a:t>
            </a:r>
            <a:r>
              <a:rPr lang="ko-KR" altLang="en-US" sz="1600"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 불평할 때 </a:t>
            </a:r>
          </a:p>
        </p:txBody>
      </p:sp>
      <p:sp>
        <p:nvSpPr>
          <p:cNvPr id="8" name="제목 1">
            <a:extLst>
              <a:ext uri="{FF2B5EF4-FFF2-40B4-BE49-F238E27FC236}">
                <a16:creationId xmlns:a16="http://schemas.microsoft.com/office/drawing/2014/main" id="{7746F9BB-C657-4894-989C-39090B2E8FDF}"/>
              </a:ext>
            </a:extLst>
          </p:cNvPr>
          <p:cNvSpPr txBox="1">
            <a:spLocks/>
          </p:cNvSpPr>
          <p:nvPr/>
        </p:nvSpPr>
        <p:spPr>
          <a:xfrm>
            <a:off x="839264" y="144682"/>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정량분사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(MDI)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선호</a:t>
            </a:r>
          </a:p>
        </p:txBody>
      </p:sp>
    </p:spTree>
    <p:extLst>
      <p:ext uri="{BB962C8B-B14F-4D97-AF65-F5344CB8AC3E}">
        <p14:creationId xmlns:p14="http://schemas.microsoft.com/office/powerpoint/2010/main" val="130156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7DEE36D3-5703-4B5E-A2AF-ABA68D2026B5}"/>
              </a:ext>
            </a:extLst>
          </p:cNvPr>
          <p:cNvSpPr>
            <a:spLocks noGrp="1"/>
          </p:cNvSpPr>
          <p:nvPr>
            <p:ph type="body" sz="quarter" idx="11"/>
          </p:nvPr>
        </p:nvSpPr>
        <p:spPr/>
        <p:txBody>
          <a:bodyPr/>
          <a:lstStyle/>
          <a:p>
            <a:endParaRPr lang="ko-KR" altLang="en-US"/>
          </a:p>
        </p:txBody>
      </p:sp>
      <p:pic>
        <p:nvPicPr>
          <p:cNvPr id="5" name="그림 4">
            <a:extLst>
              <a:ext uri="{FF2B5EF4-FFF2-40B4-BE49-F238E27FC236}">
                <a16:creationId xmlns:a16="http://schemas.microsoft.com/office/drawing/2014/main" id="{9E22C5CA-1839-4690-8DD4-9938FF6F73A7}"/>
              </a:ext>
            </a:extLst>
          </p:cNvPr>
          <p:cNvPicPr>
            <a:picLocks noChangeAspect="1"/>
          </p:cNvPicPr>
          <p:nvPr/>
        </p:nvPicPr>
        <p:blipFill>
          <a:blip r:embed="rId2"/>
          <a:stretch>
            <a:fillRect/>
          </a:stretch>
        </p:blipFill>
        <p:spPr>
          <a:xfrm>
            <a:off x="420364" y="1327547"/>
            <a:ext cx="4208332" cy="1985807"/>
          </a:xfrm>
          <a:prstGeom prst="rect">
            <a:avLst/>
          </a:prstGeom>
        </p:spPr>
      </p:pic>
      <p:pic>
        <p:nvPicPr>
          <p:cNvPr id="6" name="Picture 3" descr="1120_asthma_006">
            <a:extLst>
              <a:ext uri="{FF2B5EF4-FFF2-40B4-BE49-F238E27FC236}">
                <a16:creationId xmlns:a16="http://schemas.microsoft.com/office/drawing/2014/main" id="{CEDF54C2-81E4-4F8B-8A89-474C8C124157}"/>
              </a:ext>
            </a:extLst>
          </p:cNvPr>
          <p:cNvPicPr>
            <a:picLocks noChangeAspect="1" noChangeArrowheads="1"/>
          </p:cNvPicPr>
          <p:nvPr/>
        </p:nvPicPr>
        <p:blipFill>
          <a:blip r:embed="rId3" cstate="print"/>
          <a:srcRect l="21649" t="9052" r="71268" b="80440"/>
          <a:stretch>
            <a:fillRect/>
          </a:stretch>
        </p:blipFill>
        <p:spPr bwMode="auto">
          <a:xfrm>
            <a:off x="229795" y="195263"/>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98C4EC3F-7A62-4A4A-BEDA-8CD79A369333}"/>
              </a:ext>
            </a:extLst>
          </p:cNvPr>
          <p:cNvSpPr txBox="1">
            <a:spLocks/>
          </p:cNvSpPr>
          <p:nvPr/>
        </p:nvSpPr>
        <p:spPr>
          <a:xfrm>
            <a:off x="774738" y="0"/>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rPr>
              <a:t>왜 흡입제 치료가 중요한지</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2" name="그림 1">
            <a:extLst>
              <a:ext uri="{FF2B5EF4-FFF2-40B4-BE49-F238E27FC236}">
                <a16:creationId xmlns:a16="http://schemas.microsoft.com/office/drawing/2014/main" id="{41102E0B-DA0A-4E26-A591-5D773EF6AC32}"/>
              </a:ext>
            </a:extLst>
          </p:cNvPr>
          <p:cNvPicPr>
            <a:picLocks noChangeAspect="1"/>
          </p:cNvPicPr>
          <p:nvPr/>
        </p:nvPicPr>
        <p:blipFill>
          <a:blip r:embed="rId4"/>
          <a:stretch>
            <a:fillRect/>
          </a:stretch>
        </p:blipFill>
        <p:spPr>
          <a:xfrm>
            <a:off x="4881373" y="1327547"/>
            <a:ext cx="1680536" cy="2222509"/>
          </a:xfrm>
          <a:prstGeom prst="rect">
            <a:avLst/>
          </a:prstGeom>
        </p:spPr>
      </p:pic>
    </p:spTree>
    <p:extLst>
      <p:ext uri="{BB962C8B-B14F-4D97-AF65-F5344CB8AC3E}">
        <p14:creationId xmlns:p14="http://schemas.microsoft.com/office/powerpoint/2010/main" val="789812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1120_asthma_006">
            <a:extLst>
              <a:ext uri="{FF2B5EF4-FFF2-40B4-BE49-F238E27FC236}">
                <a16:creationId xmlns:a16="http://schemas.microsoft.com/office/drawing/2014/main" id="{88FD8817-659E-4C92-831A-BD466E4268BE}"/>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2633B871-759D-4F04-AF80-8B11B8310CFC}"/>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9" name="그림 8">
            <a:extLst>
              <a:ext uri="{FF2B5EF4-FFF2-40B4-BE49-F238E27FC236}">
                <a16:creationId xmlns:a16="http://schemas.microsoft.com/office/drawing/2014/main" id="{84F516D6-1012-40B6-BFEB-84CF8BDD67EB}"/>
              </a:ext>
            </a:extLst>
          </p:cNvPr>
          <p:cNvPicPr>
            <a:picLocks noChangeAspect="1"/>
          </p:cNvPicPr>
          <p:nvPr/>
        </p:nvPicPr>
        <p:blipFill>
          <a:blip r:embed="rId3"/>
          <a:stretch>
            <a:fillRect/>
          </a:stretch>
        </p:blipFill>
        <p:spPr>
          <a:xfrm>
            <a:off x="715570" y="1651066"/>
            <a:ext cx="5539369" cy="3084834"/>
          </a:xfrm>
          <a:prstGeom prst="rect">
            <a:avLst/>
          </a:prstGeom>
        </p:spPr>
      </p:pic>
      <p:sp>
        <p:nvSpPr>
          <p:cNvPr id="10" name="직사각형 9">
            <a:extLst>
              <a:ext uri="{FF2B5EF4-FFF2-40B4-BE49-F238E27FC236}">
                <a16:creationId xmlns:a16="http://schemas.microsoft.com/office/drawing/2014/main" id="{74670A16-89A5-4873-B090-EE0908973587}"/>
              </a:ext>
            </a:extLst>
          </p:cNvPr>
          <p:cNvSpPr/>
          <p:nvPr/>
        </p:nvSpPr>
        <p:spPr>
          <a:xfrm>
            <a:off x="3615189" y="1651066"/>
            <a:ext cx="2755132" cy="308483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CCA78F5-E207-44F2-BC83-86D3010BCE12}"/>
              </a:ext>
            </a:extLst>
          </p:cNvPr>
          <p:cNvSpPr/>
          <p:nvPr/>
        </p:nvSpPr>
        <p:spPr>
          <a:xfrm>
            <a:off x="470535" y="991327"/>
            <a:ext cx="5372810" cy="369332"/>
          </a:xfrm>
          <a:prstGeom prst="rect">
            <a:avLst/>
          </a:prstGeom>
        </p:spPr>
        <p:txBody>
          <a:bodyPr wrap="square">
            <a:spAutoFit/>
          </a:bodyPr>
          <a:lstStyle/>
          <a:p>
            <a:pPr marL="285750" indent="-285750">
              <a:buFont typeface="Wingdings" panose="05000000000000000000" pitchFamily="2" charset="2"/>
              <a:buChar char="§"/>
            </a:pPr>
            <a:r>
              <a:rPr lang="ko-KR" altLang="en-US" u="sng" dirty="0" err="1">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흡입시</a:t>
            </a:r>
            <a:r>
              <a:rPr lang="ko-KR" altLang="en-US"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 이물감을 부담스러워 할 때</a:t>
            </a:r>
          </a:p>
        </p:txBody>
      </p:sp>
      <p:sp>
        <p:nvSpPr>
          <p:cNvPr id="8" name="제목 1">
            <a:extLst>
              <a:ext uri="{FF2B5EF4-FFF2-40B4-BE49-F238E27FC236}">
                <a16:creationId xmlns:a16="http://schemas.microsoft.com/office/drawing/2014/main" id="{7746F9BB-C657-4894-989C-39090B2E8FDF}"/>
              </a:ext>
            </a:extLst>
          </p:cNvPr>
          <p:cNvSpPr txBox="1">
            <a:spLocks/>
          </p:cNvSpPr>
          <p:nvPr/>
        </p:nvSpPr>
        <p:spPr>
          <a:xfrm>
            <a:off x="839264" y="144682"/>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분말 흡입기 </a:t>
            </a:r>
            <a:r>
              <a:rPr lang="en-US" altLang="ko-KR" sz="2700" dirty="0">
                <a:latin typeface="함초롬돋움" panose="020B0504000101010101" pitchFamily="50" charset="-127"/>
                <a:ea typeface="함초롬돋움" panose="020B0504000101010101" pitchFamily="50" charset="-127"/>
                <a:cs typeface="함초롬돋움" panose="020B0504000101010101" pitchFamily="50" charset="-127"/>
              </a:rPr>
              <a:t>(DPI) </a:t>
            </a:r>
            <a:r>
              <a:rPr lang="ko-KR" altLang="en-US" sz="2700" dirty="0">
                <a:latin typeface="함초롬돋움" panose="020B0504000101010101" pitchFamily="50" charset="-127"/>
                <a:ea typeface="함초롬돋움" panose="020B0504000101010101" pitchFamily="50" charset="-127"/>
                <a:cs typeface="함초롬돋움" panose="020B0504000101010101" pitchFamily="50" charset="-127"/>
              </a:rPr>
              <a:t>선호</a:t>
            </a:r>
          </a:p>
        </p:txBody>
      </p:sp>
    </p:spTree>
    <p:extLst>
      <p:ext uri="{BB962C8B-B14F-4D97-AF65-F5344CB8AC3E}">
        <p14:creationId xmlns:p14="http://schemas.microsoft.com/office/powerpoint/2010/main" val="7209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1120_asthma_006">
            <a:extLst>
              <a:ext uri="{FF2B5EF4-FFF2-40B4-BE49-F238E27FC236}">
                <a16:creationId xmlns:a16="http://schemas.microsoft.com/office/drawing/2014/main" id="{88FD8817-659E-4C92-831A-BD466E4268BE}"/>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2633B871-759D-4F04-AF80-8B11B8310CFC}"/>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err="1">
                <a:latin typeface="함초롬돋움" panose="020B0504000101010101" pitchFamily="50" charset="-127"/>
                <a:ea typeface="함초롬돋움" panose="020B0504000101010101" pitchFamily="50" charset="-127"/>
                <a:cs typeface="함초롬돋움" panose="020B0504000101010101" pitchFamily="50" charset="-127"/>
              </a:rPr>
              <a:t>Relvar</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 (fluticasone </a:t>
            </a:r>
            <a:r>
              <a:rPr lang="en-US" altLang="ko-KR" sz="2400" dirty="0" err="1">
                <a:latin typeface="함초롬돋움" panose="020B0504000101010101" pitchFamily="50" charset="-127"/>
                <a:ea typeface="함초롬돋움" panose="020B0504000101010101" pitchFamily="50" charset="-127"/>
                <a:cs typeface="함초롬돋움" panose="020B0504000101010101" pitchFamily="50" charset="-127"/>
              </a:rPr>
              <a:t>furoate+vilanterol</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9" name="그림 8">
            <a:extLst>
              <a:ext uri="{FF2B5EF4-FFF2-40B4-BE49-F238E27FC236}">
                <a16:creationId xmlns:a16="http://schemas.microsoft.com/office/drawing/2014/main" id="{84F516D6-1012-40B6-BFEB-84CF8BDD67EB}"/>
              </a:ext>
            </a:extLst>
          </p:cNvPr>
          <p:cNvPicPr>
            <a:picLocks noChangeAspect="1"/>
          </p:cNvPicPr>
          <p:nvPr/>
        </p:nvPicPr>
        <p:blipFill>
          <a:blip r:embed="rId3"/>
          <a:stretch>
            <a:fillRect/>
          </a:stretch>
        </p:blipFill>
        <p:spPr>
          <a:xfrm>
            <a:off x="715570" y="1651066"/>
            <a:ext cx="5539369" cy="3084834"/>
          </a:xfrm>
          <a:prstGeom prst="rect">
            <a:avLst/>
          </a:prstGeom>
        </p:spPr>
      </p:pic>
      <p:sp>
        <p:nvSpPr>
          <p:cNvPr id="10" name="직사각형 9">
            <a:extLst>
              <a:ext uri="{FF2B5EF4-FFF2-40B4-BE49-F238E27FC236}">
                <a16:creationId xmlns:a16="http://schemas.microsoft.com/office/drawing/2014/main" id="{74670A16-89A5-4873-B090-EE0908973587}"/>
              </a:ext>
            </a:extLst>
          </p:cNvPr>
          <p:cNvSpPr/>
          <p:nvPr/>
        </p:nvSpPr>
        <p:spPr>
          <a:xfrm>
            <a:off x="4933612" y="1582546"/>
            <a:ext cx="1014170" cy="12268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CCA78F5-E207-44F2-BC83-86D3010BCE12}"/>
              </a:ext>
            </a:extLst>
          </p:cNvPr>
          <p:cNvSpPr/>
          <p:nvPr/>
        </p:nvSpPr>
        <p:spPr>
          <a:xfrm>
            <a:off x="470535" y="991327"/>
            <a:ext cx="5372810" cy="369332"/>
          </a:xfrm>
          <a:prstGeom prst="rect">
            <a:avLst/>
          </a:prstGeom>
        </p:spPr>
        <p:txBody>
          <a:bodyPr wrap="square">
            <a:spAutoFit/>
          </a:bodyPr>
          <a:lstStyle/>
          <a:p>
            <a:pPr marL="285750" indent="-285750">
              <a:buFont typeface="Wingdings" panose="05000000000000000000" pitchFamily="2" charset="2"/>
              <a:buChar char="§"/>
            </a:pPr>
            <a:r>
              <a:rPr lang="ko-KR" altLang="en-US"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하루에 한번 사용하길 원할 때</a:t>
            </a:r>
          </a:p>
        </p:txBody>
      </p:sp>
      <p:sp>
        <p:nvSpPr>
          <p:cNvPr id="8" name="직사각형 7">
            <a:extLst>
              <a:ext uri="{FF2B5EF4-FFF2-40B4-BE49-F238E27FC236}">
                <a16:creationId xmlns:a16="http://schemas.microsoft.com/office/drawing/2014/main" id="{E32FF74F-3B7F-44FC-A416-517364C2E520}"/>
              </a:ext>
            </a:extLst>
          </p:cNvPr>
          <p:cNvSpPr/>
          <p:nvPr/>
        </p:nvSpPr>
        <p:spPr>
          <a:xfrm>
            <a:off x="470535" y="4737994"/>
            <a:ext cx="5372810" cy="307777"/>
          </a:xfrm>
          <a:prstGeom prst="rect">
            <a:avLst/>
          </a:prstGeom>
        </p:spPr>
        <p:txBody>
          <a:bodyPr wrap="square">
            <a:spAutoFit/>
          </a:bodyPr>
          <a:lstStyle/>
          <a:p>
            <a:pPr marL="285750" indent="-285750">
              <a:buFont typeface="Wingdings" panose="05000000000000000000" pitchFamily="2" charset="2"/>
              <a:buChar char="§"/>
            </a:pPr>
            <a:r>
              <a:rPr lang="ko-KR" altLang="en-US" sz="1400" b="1" u="sng" dirty="0" err="1">
                <a:latin typeface="함초롬돋움" panose="020B0504000101010101" pitchFamily="50" charset="-127"/>
                <a:ea typeface="함초롬돋움" panose="020B0504000101010101" pitchFamily="50" charset="-127"/>
                <a:cs typeface="함초롬돋움" panose="020B0504000101010101" pitchFamily="50" charset="-127"/>
              </a:rPr>
              <a:t>들이마쉴</a:t>
            </a:r>
            <a:r>
              <a:rPr lang="ko-KR" altLang="en-US" sz="1400" b="1" u="sng" dirty="0">
                <a:latin typeface="함초롬돋움" panose="020B0504000101010101" pitchFamily="50" charset="-127"/>
                <a:ea typeface="함초롬돋움" panose="020B0504000101010101" pitchFamily="50" charset="-127"/>
                <a:cs typeface="함초롬돋움" panose="020B0504000101010101" pitchFamily="50" charset="-127"/>
              </a:rPr>
              <a:t> 때 가루가 훅 들어오면서 기침하는 경우가 있음 </a:t>
            </a:r>
          </a:p>
        </p:txBody>
      </p:sp>
    </p:spTree>
    <p:extLst>
      <p:ext uri="{BB962C8B-B14F-4D97-AF65-F5344CB8AC3E}">
        <p14:creationId xmlns:p14="http://schemas.microsoft.com/office/powerpoint/2010/main" val="1671116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1120_asthma_006">
            <a:extLst>
              <a:ext uri="{FF2B5EF4-FFF2-40B4-BE49-F238E27FC236}">
                <a16:creationId xmlns:a16="http://schemas.microsoft.com/office/drawing/2014/main" id="{88FD8817-659E-4C92-831A-BD466E4268BE}"/>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2633B871-759D-4F04-AF80-8B11B8310CFC}"/>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err="1">
                <a:latin typeface="함초롬돋움" panose="020B0504000101010101" pitchFamily="50" charset="-127"/>
                <a:ea typeface="함초롬돋움" panose="020B0504000101010101" pitchFamily="50" charset="-127"/>
                <a:cs typeface="함초롬돋움" panose="020B0504000101010101" pitchFamily="50" charset="-127"/>
              </a:rPr>
              <a:t>알베스코</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sz="2400" dirty="0" err="1">
                <a:latin typeface="함초롬돋움" panose="020B0504000101010101" pitchFamily="50" charset="-127"/>
                <a:ea typeface="함초롬돋움" panose="020B0504000101010101" pitchFamily="50" charset="-127"/>
                <a:cs typeface="함초롬돋움" panose="020B0504000101010101" pitchFamily="50" charset="-127"/>
              </a:rPr>
              <a:t>Ciclesonide</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9" name="그림 8">
            <a:extLst>
              <a:ext uri="{FF2B5EF4-FFF2-40B4-BE49-F238E27FC236}">
                <a16:creationId xmlns:a16="http://schemas.microsoft.com/office/drawing/2014/main" id="{84F516D6-1012-40B6-BFEB-84CF8BDD67EB}"/>
              </a:ext>
            </a:extLst>
          </p:cNvPr>
          <p:cNvPicPr>
            <a:picLocks noChangeAspect="1"/>
          </p:cNvPicPr>
          <p:nvPr/>
        </p:nvPicPr>
        <p:blipFill>
          <a:blip r:embed="rId3"/>
          <a:stretch>
            <a:fillRect/>
          </a:stretch>
        </p:blipFill>
        <p:spPr>
          <a:xfrm>
            <a:off x="715570" y="1651066"/>
            <a:ext cx="5539369" cy="3084834"/>
          </a:xfrm>
          <a:prstGeom prst="rect">
            <a:avLst/>
          </a:prstGeom>
        </p:spPr>
      </p:pic>
      <p:sp>
        <p:nvSpPr>
          <p:cNvPr id="10" name="직사각형 9">
            <a:extLst>
              <a:ext uri="{FF2B5EF4-FFF2-40B4-BE49-F238E27FC236}">
                <a16:creationId xmlns:a16="http://schemas.microsoft.com/office/drawing/2014/main" id="{74670A16-89A5-4873-B090-EE0908973587}"/>
              </a:ext>
            </a:extLst>
          </p:cNvPr>
          <p:cNvSpPr/>
          <p:nvPr/>
        </p:nvSpPr>
        <p:spPr>
          <a:xfrm rot="20576657">
            <a:off x="715569" y="1620515"/>
            <a:ext cx="1014170" cy="12268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CCA78F5-E207-44F2-BC83-86D3010BCE12}"/>
              </a:ext>
            </a:extLst>
          </p:cNvPr>
          <p:cNvSpPr/>
          <p:nvPr/>
        </p:nvSpPr>
        <p:spPr>
          <a:xfrm>
            <a:off x="470535" y="991327"/>
            <a:ext cx="5372810" cy="369332"/>
          </a:xfrm>
          <a:prstGeom prst="rect">
            <a:avLst/>
          </a:prstGeom>
        </p:spPr>
        <p:txBody>
          <a:bodyPr wrap="square">
            <a:spAutoFit/>
          </a:bodyPr>
          <a:lstStyle/>
          <a:p>
            <a:pPr marL="285750" indent="-285750">
              <a:buFont typeface="Wingdings" panose="05000000000000000000" pitchFamily="2" charset="2"/>
              <a:buChar char="§"/>
            </a:pPr>
            <a:r>
              <a:rPr lang="ko-KR" altLang="en-US"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목소리가 쉴 거나 </a:t>
            </a:r>
            <a:r>
              <a:rPr lang="en-US" altLang="ko-KR"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oral thrush</a:t>
            </a:r>
            <a:r>
              <a:rPr lang="ko-KR" altLang="en-US"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가 </a:t>
            </a:r>
            <a:r>
              <a:rPr lang="ko-KR" altLang="en-US" b="1" u="sng" dirty="0" err="1">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생길때</a:t>
            </a:r>
            <a:endParaRPr lang="ko-KR" altLang="en-US"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endParaRPr>
          </a:p>
        </p:txBody>
      </p:sp>
    </p:spTree>
    <p:extLst>
      <p:ext uri="{BB962C8B-B14F-4D97-AF65-F5344CB8AC3E}">
        <p14:creationId xmlns:p14="http://schemas.microsoft.com/office/powerpoint/2010/main" val="4181974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1120_asthma_006">
            <a:extLst>
              <a:ext uri="{FF2B5EF4-FFF2-40B4-BE49-F238E27FC236}">
                <a16:creationId xmlns:a16="http://schemas.microsoft.com/office/drawing/2014/main" id="{88FD8817-659E-4C92-831A-BD466E4268BE}"/>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7" name="제목 1">
            <a:extLst>
              <a:ext uri="{FF2B5EF4-FFF2-40B4-BE49-F238E27FC236}">
                <a16:creationId xmlns:a16="http://schemas.microsoft.com/office/drawing/2014/main" id="{2633B871-759D-4F04-AF80-8B11B8310CFC}"/>
              </a:ext>
            </a:extLst>
          </p:cNvPr>
          <p:cNvSpPr txBox="1">
            <a:spLocks/>
          </p:cNvSpPr>
          <p:nvPr/>
        </p:nvSpPr>
        <p:spPr>
          <a:xfrm>
            <a:off x="839264" y="118061"/>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rPr>
              <a:t>포스터</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 (</a:t>
            </a:r>
            <a:r>
              <a:rPr lang="en-US" altLang="ko-KR" sz="2400" dirty="0" err="1">
                <a:latin typeface="함초롬돋움" panose="020B0504000101010101" pitchFamily="50" charset="-127"/>
                <a:ea typeface="함초롬돋움" panose="020B0504000101010101" pitchFamily="50" charset="-127"/>
                <a:cs typeface="함초롬돋움" panose="020B0504000101010101" pitchFamily="50" charset="-127"/>
              </a:rPr>
              <a:t>beclomethasone+formoterol</a:t>
            </a:r>
            <a:r>
              <a:rPr lang="en-US" altLang="ko-KR" sz="2400" dirty="0">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9" name="그림 8">
            <a:extLst>
              <a:ext uri="{FF2B5EF4-FFF2-40B4-BE49-F238E27FC236}">
                <a16:creationId xmlns:a16="http://schemas.microsoft.com/office/drawing/2014/main" id="{84F516D6-1012-40B6-BFEB-84CF8BDD67EB}"/>
              </a:ext>
            </a:extLst>
          </p:cNvPr>
          <p:cNvPicPr>
            <a:picLocks noChangeAspect="1"/>
          </p:cNvPicPr>
          <p:nvPr/>
        </p:nvPicPr>
        <p:blipFill>
          <a:blip r:embed="rId3"/>
          <a:stretch>
            <a:fillRect/>
          </a:stretch>
        </p:blipFill>
        <p:spPr>
          <a:xfrm>
            <a:off x="715570" y="1651066"/>
            <a:ext cx="5539369" cy="3084834"/>
          </a:xfrm>
          <a:prstGeom prst="rect">
            <a:avLst/>
          </a:prstGeom>
        </p:spPr>
      </p:pic>
      <p:sp>
        <p:nvSpPr>
          <p:cNvPr id="10" name="직사각형 9">
            <a:extLst>
              <a:ext uri="{FF2B5EF4-FFF2-40B4-BE49-F238E27FC236}">
                <a16:creationId xmlns:a16="http://schemas.microsoft.com/office/drawing/2014/main" id="{74670A16-89A5-4873-B090-EE0908973587}"/>
              </a:ext>
            </a:extLst>
          </p:cNvPr>
          <p:cNvSpPr/>
          <p:nvPr/>
        </p:nvSpPr>
        <p:spPr>
          <a:xfrm rot="20576657">
            <a:off x="1561389" y="1620516"/>
            <a:ext cx="1014170" cy="122682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CCA78F5-E207-44F2-BC83-86D3010BCE12}"/>
              </a:ext>
            </a:extLst>
          </p:cNvPr>
          <p:cNvSpPr/>
          <p:nvPr/>
        </p:nvSpPr>
        <p:spPr>
          <a:xfrm>
            <a:off x="470535" y="991327"/>
            <a:ext cx="5372810" cy="369332"/>
          </a:xfrm>
          <a:prstGeom prst="rect">
            <a:avLst/>
          </a:prstGeom>
        </p:spPr>
        <p:txBody>
          <a:bodyPr wrap="square">
            <a:spAutoFit/>
          </a:bodyPr>
          <a:lstStyle/>
          <a:p>
            <a:pPr marL="285750" indent="-285750">
              <a:buFont typeface="Wingdings" panose="05000000000000000000" pitchFamily="2" charset="2"/>
              <a:buChar char="§"/>
            </a:pPr>
            <a:r>
              <a:rPr lang="ko-KR" altLang="en-US"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달짝지근한 향이 남</a:t>
            </a:r>
          </a:p>
        </p:txBody>
      </p:sp>
    </p:spTree>
    <p:extLst>
      <p:ext uri="{BB962C8B-B14F-4D97-AF65-F5344CB8AC3E}">
        <p14:creationId xmlns:p14="http://schemas.microsoft.com/office/powerpoint/2010/main" val="418130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3CE29C-EB26-4F24-8F79-D9E8E8813312}"/>
              </a:ext>
            </a:extLst>
          </p:cNvPr>
          <p:cNvSpPr>
            <a:spLocks noGrp="1"/>
          </p:cNvSpPr>
          <p:nvPr>
            <p:ph type="title"/>
          </p:nvPr>
        </p:nvSpPr>
        <p:spPr>
          <a:xfrm>
            <a:off x="929651" y="171682"/>
            <a:ext cx="6277399" cy="674989"/>
          </a:xfrm>
        </p:spPr>
        <p:txBody>
          <a:bodyPr/>
          <a:lstStyle/>
          <a:p>
            <a:r>
              <a:rPr lang="en-US" altLang="ko-KR" dirty="0"/>
              <a:t>Asthma paradox: </a:t>
            </a:r>
            <a:r>
              <a:rPr lang="ko-KR" altLang="en-US" sz="2400"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속효성 기관지확장제</a:t>
            </a:r>
            <a:endParaRPr lang="ko-KR" altLang="en-US" dirty="0">
              <a:solidFill>
                <a:srgbClr val="FF0000"/>
              </a:solidFill>
            </a:endParaRPr>
          </a:p>
        </p:txBody>
      </p:sp>
      <p:pic>
        <p:nvPicPr>
          <p:cNvPr id="6" name="그림 5">
            <a:extLst>
              <a:ext uri="{FF2B5EF4-FFF2-40B4-BE49-F238E27FC236}">
                <a16:creationId xmlns:a16="http://schemas.microsoft.com/office/drawing/2014/main" id="{88C1C21C-A7A7-42AD-BCCD-43D8627762DE}"/>
              </a:ext>
            </a:extLst>
          </p:cNvPr>
          <p:cNvPicPr>
            <a:picLocks noChangeAspect="1"/>
          </p:cNvPicPr>
          <p:nvPr/>
        </p:nvPicPr>
        <p:blipFill>
          <a:blip r:embed="rId2"/>
          <a:stretch>
            <a:fillRect/>
          </a:stretch>
        </p:blipFill>
        <p:spPr>
          <a:xfrm>
            <a:off x="2516263" y="1348467"/>
            <a:ext cx="1696888" cy="2303911"/>
          </a:xfrm>
          <a:prstGeom prst="rect">
            <a:avLst/>
          </a:prstGeom>
        </p:spPr>
      </p:pic>
      <p:pic>
        <p:nvPicPr>
          <p:cNvPr id="7" name="그림 6">
            <a:extLst>
              <a:ext uri="{FF2B5EF4-FFF2-40B4-BE49-F238E27FC236}">
                <a16:creationId xmlns:a16="http://schemas.microsoft.com/office/drawing/2014/main" id="{6244B776-F0F1-4B71-AE32-EC87EF9E5612}"/>
              </a:ext>
            </a:extLst>
          </p:cNvPr>
          <p:cNvPicPr>
            <a:picLocks noChangeAspect="1"/>
          </p:cNvPicPr>
          <p:nvPr/>
        </p:nvPicPr>
        <p:blipFill>
          <a:blip r:embed="rId3"/>
          <a:stretch>
            <a:fillRect/>
          </a:stretch>
        </p:blipFill>
        <p:spPr>
          <a:xfrm>
            <a:off x="267804" y="1348467"/>
            <a:ext cx="1670379" cy="2303911"/>
          </a:xfrm>
          <a:prstGeom prst="rect">
            <a:avLst/>
          </a:prstGeom>
        </p:spPr>
      </p:pic>
      <p:pic>
        <p:nvPicPr>
          <p:cNvPr id="8" name="그림 7">
            <a:extLst>
              <a:ext uri="{FF2B5EF4-FFF2-40B4-BE49-F238E27FC236}">
                <a16:creationId xmlns:a16="http://schemas.microsoft.com/office/drawing/2014/main" id="{F0A97AB7-A605-417A-A1F0-91840DC57301}"/>
              </a:ext>
            </a:extLst>
          </p:cNvPr>
          <p:cNvPicPr>
            <a:picLocks noChangeAspect="1"/>
          </p:cNvPicPr>
          <p:nvPr/>
        </p:nvPicPr>
        <p:blipFill>
          <a:blip r:embed="rId3"/>
          <a:stretch>
            <a:fillRect/>
          </a:stretch>
        </p:blipFill>
        <p:spPr>
          <a:xfrm>
            <a:off x="4869417" y="1348466"/>
            <a:ext cx="1670379" cy="2303911"/>
          </a:xfrm>
          <a:prstGeom prst="rect">
            <a:avLst/>
          </a:prstGeom>
        </p:spPr>
      </p:pic>
      <p:sp>
        <p:nvSpPr>
          <p:cNvPr id="9" name="오른쪽 화살표 7">
            <a:extLst>
              <a:ext uri="{FF2B5EF4-FFF2-40B4-BE49-F238E27FC236}">
                <a16:creationId xmlns:a16="http://schemas.microsoft.com/office/drawing/2014/main" id="{CD82DF1D-ECF8-4DD9-85CA-0A13C6E0DBA0}"/>
              </a:ext>
            </a:extLst>
          </p:cNvPr>
          <p:cNvSpPr/>
          <p:nvPr/>
        </p:nvSpPr>
        <p:spPr>
          <a:xfrm>
            <a:off x="1984923" y="2213317"/>
            <a:ext cx="400335" cy="268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오른쪽 화살표 9">
            <a:extLst>
              <a:ext uri="{FF2B5EF4-FFF2-40B4-BE49-F238E27FC236}">
                <a16:creationId xmlns:a16="http://schemas.microsoft.com/office/drawing/2014/main" id="{1D32F323-3749-499A-B7D9-DFBE2BEBD238}"/>
              </a:ext>
            </a:extLst>
          </p:cNvPr>
          <p:cNvSpPr/>
          <p:nvPr/>
        </p:nvSpPr>
        <p:spPr>
          <a:xfrm>
            <a:off x="4344156" y="2242883"/>
            <a:ext cx="400335" cy="26824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직사각형 10">
            <a:extLst>
              <a:ext uri="{FF2B5EF4-FFF2-40B4-BE49-F238E27FC236}">
                <a16:creationId xmlns:a16="http://schemas.microsoft.com/office/drawing/2014/main" id="{E4563428-F8B3-4639-8894-948923C77F67}"/>
              </a:ext>
            </a:extLst>
          </p:cNvPr>
          <p:cNvSpPr/>
          <p:nvPr/>
        </p:nvSpPr>
        <p:spPr>
          <a:xfrm>
            <a:off x="365399" y="3789039"/>
            <a:ext cx="1475187" cy="281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50" dirty="0">
                <a:solidFill>
                  <a:schemeClr val="tx1"/>
                </a:solidFill>
              </a:rPr>
              <a:t>숨참</a:t>
            </a:r>
          </a:p>
        </p:txBody>
      </p:sp>
      <p:sp>
        <p:nvSpPr>
          <p:cNvPr id="12" name="직사각형 11">
            <a:extLst>
              <a:ext uri="{FF2B5EF4-FFF2-40B4-BE49-F238E27FC236}">
                <a16:creationId xmlns:a16="http://schemas.microsoft.com/office/drawing/2014/main" id="{1ACA7583-5EF5-4E50-83DD-A9ACFFAA777E}"/>
              </a:ext>
            </a:extLst>
          </p:cNvPr>
          <p:cNvSpPr/>
          <p:nvPr/>
        </p:nvSpPr>
        <p:spPr>
          <a:xfrm>
            <a:off x="2737964" y="3789039"/>
            <a:ext cx="1475187" cy="281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50" dirty="0">
                <a:solidFill>
                  <a:schemeClr val="tx1"/>
                </a:solidFill>
              </a:rPr>
              <a:t>기관지 확장</a:t>
            </a:r>
          </a:p>
        </p:txBody>
      </p:sp>
      <p:sp>
        <p:nvSpPr>
          <p:cNvPr id="13" name="직사각형 12">
            <a:extLst>
              <a:ext uri="{FF2B5EF4-FFF2-40B4-BE49-F238E27FC236}">
                <a16:creationId xmlns:a16="http://schemas.microsoft.com/office/drawing/2014/main" id="{42B84D86-6C73-4503-A1AA-997CAB3DB6E0}"/>
              </a:ext>
            </a:extLst>
          </p:cNvPr>
          <p:cNvSpPr/>
          <p:nvPr/>
        </p:nvSpPr>
        <p:spPr>
          <a:xfrm>
            <a:off x="5091783" y="3919587"/>
            <a:ext cx="1475187" cy="281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50" dirty="0">
                <a:solidFill>
                  <a:schemeClr val="tx1"/>
                </a:solidFill>
              </a:rPr>
              <a:t>시간이 지난 후 원상태로 돌아 옴 </a:t>
            </a:r>
          </a:p>
        </p:txBody>
      </p:sp>
      <p:sp>
        <p:nvSpPr>
          <p:cNvPr id="14" name="제목 1">
            <a:extLst>
              <a:ext uri="{FF2B5EF4-FFF2-40B4-BE49-F238E27FC236}">
                <a16:creationId xmlns:a16="http://schemas.microsoft.com/office/drawing/2014/main" id="{21759B97-7D9B-4FAB-9352-E548AA9368B2}"/>
              </a:ext>
            </a:extLst>
          </p:cNvPr>
          <p:cNvSpPr txBox="1">
            <a:spLocks/>
          </p:cNvSpPr>
          <p:nvPr/>
        </p:nvSpPr>
        <p:spPr>
          <a:xfrm>
            <a:off x="-499459" y="673477"/>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0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15" name="Picture 3" descr="1120_asthma_006">
            <a:extLst>
              <a:ext uri="{FF2B5EF4-FFF2-40B4-BE49-F238E27FC236}">
                <a16:creationId xmlns:a16="http://schemas.microsoft.com/office/drawing/2014/main" id="{21A75AB1-A49C-41A1-B324-B625F3283026}"/>
              </a:ext>
            </a:extLst>
          </p:cNvPr>
          <p:cNvPicPr>
            <a:picLocks noChangeAspect="1" noChangeArrowheads="1"/>
          </p:cNvPicPr>
          <p:nvPr/>
        </p:nvPicPr>
        <p:blipFill>
          <a:blip r:embed="rId4" cstate="print"/>
          <a:srcRect l="21649" t="9052" r="71268" b="80440"/>
          <a:stretch>
            <a:fillRect/>
          </a:stretch>
        </p:blipFill>
        <p:spPr bwMode="auto">
          <a:xfrm>
            <a:off x="229795" y="344875"/>
            <a:ext cx="485775" cy="540544"/>
          </a:xfrm>
          <a:prstGeom prst="rect">
            <a:avLst/>
          </a:prstGeom>
          <a:noFill/>
          <a:ln w="9525">
            <a:noFill/>
            <a:miter lim="800000"/>
            <a:headEnd/>
            <a:tailEnd/>
          </a:ln>
        </p:spPr>
      </p:pic>
    </p:spTree>
    <p:extLst>
      <p:ext uri="{BB962C8B-B14F-4D97-AF65-F5344CB8AC3E}">
        <p14:creationId xmlns:p14="http://schemas.microsoft.com/office/powerpoint/2010/main" val="8084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3CE29C-EB26-4F24-8F79-D9E8E8813312}"/>
              </a:ext>
            </a:extLst>
          </p:cNvPr>
          <p:cNvSpPr>
            <a:spLocks noGrp="1"/>
          </p:cNvSpPr>
          <p:nvPr>
            <p:ph type="title"/>
          </p:nvPr>
        </p:nvSpPr>
        <p:spPr>
          <a:xfrm>
            <a:off x="913885" y="141814"/>
            <a:ext cx="6277399" cy="674989"/>
          </a:xfrm>
        </p:spPr>
        <p:txBody>
          <a:bodyPr/>
          <a:lstStyle/>
          <a:p>
            <a:r>
              <a:rPr lang="en-US" altLang="ko-KR" dirty="0">
                <a:solidFill>
                  <a:schemeClr val="tx1"/>
                </a:solidFill>
              </a:rPr>
              <a:t>Asthma paradox: </a:t>
            </a:r>
            <a:r>
              <a:rPr lang="ko-KR" altLang="en-US" dirty="0">
                <a:solidFill>
                  <a:srgbClr val="FF0000"/>
                </a:solidFill>
              </a:rPr>
              <a:t>흡입용 스테로이드</a:t>
            </a:r>
          </a:p>
        </p:txBody>
      </p:sp>
      <p:sp>
        <p:nvSpPr>
          <p:cNvPr id="17" name="직사각형 16">
            <a:extLst>
              <a:ext uri="{FF2B5EF4-FFF2-40B4-BE49-F238E27FC236}">
                <a16:creationId xmlns:a16="http://schemas.microsoft.com/office/drawing/2014/main" id="{9F2D8F65-3503-4F0B-814E-F72186E39D27}"/>
              </a:ext>
            </a:extLst>
          </p:cNvPr>
          <p:cNvSpPr/>
          <p:nvPr/>
        </p:nvSpPr>
        <p:spPr>
          <a:xfrm>
            <a:off x="0" y="3758324"/>
            <a:ext cx="1761754" cy="3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FF0000"/>
                </a:solidFill>
              </a:rPr>
              <a:t>숨참</a:t>
            </a:r>
          </a:p>
        </p:txBody>
      </p:sp>
      <p:sp>
        <p:nvSpPr>
          <p:cNvPr id="18" name="직사각형 17">
            <a:extLst>
              <a:ext uri="{FF2B5EF4-FFF2-40B4-BE49-F238E27FC236}">
                <a16:creationId xmlns:a16="http://schemas.microsoft.com/office/drawing/2014/main" id="{708F044B-8C64-4778-AE06-54F38192FD24}"/>
              </a:ext>
            </a:extLst>
          </p:cNvPr>
          <p:cNvSpPr/>
          <p:nvPr/>
        </p:nvSpPr>
        <p:spPr>
          <a:xfrm>
            <a:off x="4993949" y="3888871"/>
            <a:ext cx="1761754" cy="3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FF0000"/>
                </a:solidFill>
              </a:rPr>
              <a:t>아</a:t>
            </a:r>
            <a:r>
              <a:rPr lang="en-US" altLang="ko-KR" b="1" dirty="0">
                <a:solidFill>
                  <a:srgbClr val="FF0000"/>
                </a:solidFill>
              </a:rPr>
              <a:t> </a:t>
            </a:r>
            <a:r>
              <a:rPr lang="ko-KR" altLang="en-US" b="1" dirty="0" err="1">
                <a:solidFill>
                  <a:srgbClr val="FF0000"/>
                </a:solidFill>
              </a:rPr>
              <a:t>살것</a:t>
            </a:r>
            <a:r>
              <a:rPr lang="ko-KR" altLang="en-US" b="1" dirty="0">
                <a:solidFill>
                  <a:srgbClr val="FF0000"/>
                </a:solidFill>
              </a:rPr>
              <a:t> </a:t>
            </a:r>
            <a:endParaRPr lang="en-US" altLang="ko-KR" b="1" dirty="0">
              <a:solidFill>
                <a:srgbClr val="FF0000"/>
              </a:solidFill>
            </a:endParaRPr>
          </a:p>
          <a:p>
            <a:pPr algn="ctr"/>
            <a:r>
              <a:rPr lang="ko-KR" altLang="en-US" b="1" dirty="0">
                <a:solidFill>
                  <a:srgbClr val="FF0000"/>
                </a:solidFill>
              </a:rPr>
              <a:t>같아</a:t>
            </a:r>
            <a:r>
              <a:rPr lang="en-US" altLang="ko-KR" b="1" dirty="0">
                <a:solidFill>
                  <a:srgbClr val="FF0000"/>
                </a:solidFill>
              </a:rPr>
              <a:t>!</a:t>
            </a:r>
            <a:endParaRPr lang="ko-KR" altLang="en-US" b="1" dirty="0">
              <a:solidFill>
                <a:srgbClr val="FF0000"/>
              </a:solidFill>
            </a:endParaRPr>
          </a:p>
        </p:txBody>
      </p:sp>
      <p:pic>
        <p:nvPicPr>
          <p:cNvPr id="19" name="그림 18">
            <a:extLst>
              <a:ext uri="{FF2B5EF4-FFF2-40B4-BE49-F238E27FC236}">
                <a16:creationId xmlns:a16="http://schemas.microsoft.com/office/drawing/2014/main" id="{146F80B7-64CD-45E2-9279-045412DC5F4C}"/>
              </a:ext>
            </a:extLst>
          </p:cNvPr>
          <p:cNvPicPr>
            <a:picLocks noChangeAspect="1"/>
          </p:cNvPicPr>
          <p:nvPr/>
        </p:nvPicPr>
        <p:blipFill>
          <a:blip r:embed="rId2"/>
          <a:stretch>
            <a:fillRect/>
          </a:stretch>
        </p:blipFill>
        <p:spPr>
          <a:xfrm>
            <a:off x="63265" y="1363978"/>
            <a:ext cx="1841760" cy="2256508"/>
          </a:xfrm>
          <a:prstGeom prst="rect">
            <a:avLst/>
          </a:prstGeom>
        </p:spPr>
      </p:pic>
      <p:pic>
        <p:nvPicPr>
          <p:cNvPr id="20" name="그림 19">
            <a:extLst>
              <a:ext uri="{FF2B5EF4-FFF2-40B4-BE49-F238E27FC236}">
                <a16:creationId xmlns:a16="http://schemas.microsoft.com/office/drawing/2014/main" id="{23021DF8-DE01-4E4D-8362-9B3DCF87B5A1}"/>
              </a:ext>
            </a:extLst>
          </p:cNvPr>
          <p:cNvPicPr>
            <a:picLocks noChangeAspect="1"/>
          </p:cNvPicPr>
          <p:nvPr/>
        </p:nvPicPr>
        <p:blipFill>
          <a:blip r:embed="rId3"/>
          <a:stretch>
            <a:fillRect/>
          </a:stretch>
        </p:blipFill>
        <p:spPr>
          <a:xfrm>
            <a:off x="2649755" y="1393345"/>
            <a:ext cx="1705946" cy="2356809"/>
          </a:xfrm>
          <a:prstGeom prst="rect">
            <a:avLst/>
          </a:prstGeom>
        </p:spPr>
      </p:pic>
      <p:pic>
        <p:nvPicPr>
          <p:cNvPr id="21" name="그림 20">
            <a:extLst>
              <a:ext uri="{FF2B5EF4-FFF2-40B4-BE49-F238E27FC236}">
                <a16:creationId xmlns:a16="http://schemas.microsoft.com/office/drawing/2014/main" id="{B3FBFC14-A5C6-44CE-8C70-D74B49CD8FD7}"/>
              </a:ext>
            </a:extLst>
          </p:cNvPr>
          <p:cNvPicPr>
            <a:picLocks noChangeAspect="1"/>
          </p:cNvPicPr>
          <p:nvPr/>
        </p:nvPicPr>
        <p:blipFill>
          <a:blip r:embed="rId4"/>
          <a:stretch>
            <a:fillRect/>
          </a:stretch>
        </p:blipFill>
        <p:spPr>
          <a:xfrm>
            <a:off x="5259383" y="1426569"/>
            <a:ext cx="1598617" cy="2193917"/>
          </a:xfrm>
          <a:prstGeom prst="rect">
            <a:avLst/>
          </a:prstGeom>
        </p:spPr>
      </p:pic>
      <p:sp>
        <p:nvSpPr>
          <p:cNvPr id="26" name="직사각형 25">
            <a:extLst>
              <a:ext uri="{FF2B5EF4-FFF2-40B4-BE49-F238E27FC236}">
                <a16:creationId xmlns:a16="http://schemas.microsoft.com/office/drawing/2014/main" id="{EC7B539B-75D8-4099-B5B5-80A7F72312E2}"/>
              </a:ext>
            </a:extLst>
          </p:cNvPr>
          <p:cNvSpPr/>
          <p:nvPr/>
        </p:nvSpPr>
        <p:spPr>
          <a:xfrm>
            <a:off x="2609411" y="4060484"/>
            <a:ext cx="1637717" cy="3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rgbClr val="FF0000"/>
                </a:solidFill>
              </a:rPr>
              <a:t>아직</a:t>
            </a:r>
            <a:r>
              <a:rPr lang="en-US" altLang="ko-KR" b="1" dirty="0">
                <a:solidFill>
                  <a:srgbClr val="FF0000"/>
                </a:solidFill>
              </a:rPr>
              <a:t> </a:t>
            </a:r>
            <a:r>
              <a:rPr lang="ko-KR" altLang="en-US" b="1" dirty="0">
                <a:solidFill>
                  <a:srgbClr val="FF0000"/>
                </a:solidFill>
              </a:rPr>
              <a:t>효과 있는지 모르겠네</a:t>
            </a:r>
            <a:r>
              <a:rPr lang="en-US" altLang="ko-KR" b="1" dirty="0">
                <a:solidFill>
                  <a:srgbClr val="FF0000"/>
                </a:solidFill>
              </a:rPr>
              <a:t>?</a:t>
            </a:r>
            <a:endParaRPr lang="ko-KR" altLang="en-US" b="1" dirty="0">
              <a:solidFill>
                <a:srgbClr val="FF0000"/>
              </a:solidFill>
            </a:endParaRPr>
          </a:p>
        </p:txBody>
      </p:sp>
      <p:pic>
        <p:nvPicPr>
          <p:cNvPr id="32" name="Picture 3" descr="1120_asthma_006">
            <a:extLst>
              <a:ext uri="{FF2B5EF4-FFF2-40B4-BE49-F238E27FC236}">
                <a16:creationId xmlns:a16="http://schemas.microsoft.com/office/drawing/2014/main" id="{DB171714-CC44-4ADD-AF3F-AE225257E037}"/>
              </a:ext>
            </a:extLst>
          </p:cNvPr>
          <p:cNvPicPr>
            <a:picLocks noChangeAspect="1" noChangeArrowheads="1"/>
          </p:cNvPicPr>
          <p:nvPr/>
        </p:nvPicPr>
        <p:blipFill>
          <a:blip r:embed="rId5"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33" name="오른쪽 화살표 7">
            <a:extLst>
              <a:ext uri="{FF2B5EF4-FFF2-40B4-BE49-F238E27FC236}">
                <a16:creationId xmlns:a16="http://schemas.microsoft.com/office/drawing/2014/main" id="{53E84299-63FC-4F6C-9E3F-57EF673F060B}"/>
              </a:ext>
            </a:extLst>
          </p:cNvPr>
          <p:cNvSpPr/>
          <p:nvPr/>
        </p:nvSpPr>
        <p:spPr>
          <a:xfrm>
            <a:off x="1949031" y="2156557"/>
            <a:ext cx="555687" cy="34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오른쪽 화살표 9">
            <a:extLst>
              <a:ext uri="{FF2B5EF4-FFF2-40B4-BE49-F238E27FC236}">
                <a16:creationId xmlns:a16="http://schemas.microsoft.com/office/drawing/2014/main" id="{B787AC68-6CAD-4CA3-A370-E9129AD7F296}"/>
              </a:ext>
            </a:extLst>
          </p:cNvPr>
          <p:cNvSpPr/>
          <p:nvPr/>
        </p:nvSpPr>
        <p:spPr>
          <a:xfrm>
            <a:off x="4834502" y="2156557"/>
            <a:ext cx="555687" cy="34858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95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33" grpId="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3CE29C-EB26-4F24-8F79-D9E8E8813312}"/>
              </a:ext>
            </a:extLst>
          </p:cNvPr>
          <p:cNvSpPr>
            <a:spLocks noGrp="1"/>
          </p:cNvSpPr>
          <p:nvPr>
            <p:ph type="title"/>
          </p:nvPr>
        </p:nvSpPr>
        <p:spPr>
          <a:xfrm>
            <a:off x="913885" y="141814"/>
            <a:ext cx="6277399" cy="674989"/>
          </a:xfrm>
        </p:spPr>
        <p:txBody>
          <a:bodyPr/>
          <a:lstStyle/>
          <a:p>
            <a:r>
              <a:rPr lang="en-US" altLang="ko-KR" dirty="0">
                <a:solidFill>
                  <a:schemeClr val="tx1"/>
                </a:solidFill>
              </a:rPr>
              <a:t>Asthma paradox: </a:t>
            </a:r>
            <a:r>
              <a:rPr lang="ko-KR" altLang="en-US" dirty="0">
                <a:solidFill>
                  <a:srgbClr val="FF0000"/>
                </a:solidFill>
              </a:rPr>
              <a:t>흡입용 스테로이드</a:t>
            </a:r>
          </a:p>
        </p:txBody>
      </p:sp>
      <p:pic>
        <p:nvPicPr>
          <p:cNvPr id="32" name="Picture 3" descr="1120_asthma_006">
            <a:extLst>
              <a:ext uri="{FF2B5EF4-FFF2-40B4-BE49-F238E27FC236}">
                <a16:creationId xmlns:a16="http://schemas.microsoft.com/office/drawing/2014/main" id="{DB171714-CC44-4ADD-AF3F-AE225257E037}"/>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14" name="오른쪽 화살표 7">
            <a:extLst>
              <a:ext uri="{FF2B5EF4-FFF2-40B4-BE49-F238E27FC236}">
                <a16:creationId xmlns:a16="http://schemas.microsoft.com/office/drawing/2014/main" id="{224CB259-E39C-478B-86EC-EAD4E57EEB9A}"/>
              </a:ext>
            </a:extLst>
          </p:cNvPr>
          <p:cNvSpPr/>
          <p:nvPr/>
        </p:nvSpPr>
        <p:spPr>
          <a:xfrm>
            <a:off x="2071089" y="1615272"/>
            <a:ext cx="416765" cy="261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오른쪽 화살표 13">
            <a:extLst>
              <a:ext uri="{FF2B5EF4-FFF2-40B4-BE49-F238E27FC236}">
                <a16:creationId xmlns:a16="http://schemas.microsoft.com/office/drawing/2014/main" id="{DD90EF50-9B94-4F9B-B3ED-62ACB836DCA0}"/>
              </a:ext>
            </a:extLst>
          </p:cNvPr>
          <p:cNvSpPr/>
          <p:nvPr/>
        </p:nvSpPr>
        <p:spPr>
          <a:xfrm>
            <a:off x="3825012" y="1615272"/>
            <a:ext cx="416765" cy="261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6" name="오른쪽 화살표 15">
            <a:extLst>
              <a:ext uri="{FF2B5EF4-FFF2-40B4-BE49-F238E27FC236}">
                <a16:creationId xmlns:a16="http://schemas.microsoft.com/office/drawing/2014/main" id="{1D3A5DA7-B5D3-4FDB-ADF3-20916B0E0F08}"/>
              </a:ext>
            </a:extLst>
          </p:cNvPr>
          <p:cNvSpPr/>
          <p:nvPr/>
        </p:nvSpPr>
        <p:spPr>
          <a:xfrm rot="5400000">
            <a:off x="4824217" y="2783322"/>
            <a:ext cx="416765" cy="261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22" name="그림 21">
            <a:extLst>
              <a:ext uri="{FF2B5EF4-FFF2-40B4-BE49-F238E27FC236}">
                <a16:creationId xmlns:a16="http://schemas.microsoft.com/office/drawing/2014/main" id="{B1476164-245F-4999-834E-9CFB5E00E9E3}"/>
              </a:ext>
            </a:extLst>
          </p:cNvPr>
          <p:cNvPicPr>
            <a:picLocks noChangeAspect="1"/>
          </p:cNvPicPr>
          <p:nvPr/>
        </p:nvPicPr>
        <p:blipFill>
          <a:blip r:embed="rId3"/>
          <a:stretch>
            <a:fillRect/>
          </a:stretch>
        </p:blipFill>
        <p:spPr>
          <a:xfrm>
            <a:off x="4537190" y="3307869"/>
            <a:ext cx="1318414" cy="1077550"/>
          </a:xfrm>
          <a:prstGeom prst="rect">
            <a:avLst/>
          </a:prstGeom>
        </p:spPr>
      </p:pic>
      <p:pic>
        <p:nvPicPr>
          <p:cNvPr id="23" name="그림 22">
            <a:extLst>
              <a:ext uri="{FF2B5EF4-FFF2-40B4-BE49-F238E27FC236}">
                <a16:creationId xmlns:a16="http://schemas.microsoft.com/office/drawing/2014/main" id="{FF5D8DD2-D50A-48C6-B365-6DA547083DAF}"/>
              </a:ext>
            </a:extLst>
          </p:cNvPr>
          <p:cNvPicPr>
            <a:picLocks noChangeAspect="1"/>
          </p:cNvPicPr>
          <p:nvPr/>
        </p:nvPicPr>
        <p:blipFill>
          <a:blip r:embed="rId4"/>
          <a:stretch>
            <a:fillRect/>
          </a:stretch>
        </p:blipFill>
        <p:spPr>
          <a:xfrm>
            <a:off x="4399609" y="1265345"/>
            <a:ext cx="1109716" cy="1120814"/>
          </a:xfrm>
          <a:prstGeom prst="rect">
            <a:avLst/>
          </a:prstGeom>
        </p:spPr>
      </p:pic>
      <p:pic>
        <p:nvPicPr>
          <p:cNvPr id="24" name="그림 23">
            <a:extLst>
              <a:ext uri="{FF2B5EF4-FFF2-40B4-BE49-F238E27FC236}">
                <a16:creationId xmlns:a16="http://schemas.microsoft.com/office/drawing/2014/main" id="{6CEA7213-6B1E-4A31-AE10-2B34E240F2F8}"/>
              </a:ext>
            </a:extLst>
          </p:cNvPr>
          <p:cNvPicPr>
            <a:picLocks noChangeAspect="1"/>
          </p:cNvPicPr>
          <p:nvPr/>
        </p:nvPicPr>
        <p:blipFill>
          <a:blip r:embed="rId5"/>
          <a:stretch>
            <a:fillRect/>
          </a:stretch>
        </p:blipFill>
        <p:spPr>
          <a:xfrm>
            <a:off x="2693836" y="1377890"/>
            <a:ext cx="952512" cy="1004848"/>
          </a:xfrm>
          <a:prstGeom prst="rect">
            <a:avLst/>
          </a:prstGeom>
        </p:spPr>
      </p:pic>
      <p:pic>
        <p:nvPicPr>
          <p:cNvPr id="25" name="그림 24">
            <a:extLst>
              <a:ext uri="{FF2B5EF4-FFF2-40B4-BE49-F238E27FC236}">
                <a16:creationId xmlns:a16="http://schemas.microsoft.com/office/drawing/2014/main" id="{CDD43235-0FE4-4CD5-8F97-0F4F282692D7}"/>
              </a:ext>
            </a:extLst>
          </p:cNvPr>
          <p:cNvPicPr>
            <a:picLocks noChangeAspect="1"/>
          </p:cNvPicPr>
          <p:nvPr/>
        </p:nvPicPr>
        <p:blipFill>
          <a:blip r:embed="rId6"/>
          <a:stretch>
            <a:fillRect/>
          </a:stretch>
        </p:blipFill>
        <p:spPr>
          <a:xfrm>
            <a:off x="913885" y="1335088"/>
            <a:ext cx="1059703" cy="1083252"/>
          </a:xfrm>
          <a:prstGeom prst="rect">
            <a:avLst/>
          </a:prstGeom>
        </p:spPr>
      </p:pic>
      <p:pic>
        <p:nvPicPr>
          <p:cNvPr id="27" name="그림 26">
            <a:extLst>
              <a:ext uri="{FF2B5EF4-FFF2-40B4-BE49-F238E27FC236}">
                <a16:creationId xmlns:a16="http://schemas.microsoft.com/office/drawing/2014/main" id="{4D5F146D-16DE-4B9F-9978-2CC2605CAB1A}"/>
              </a:ext>
            </a:extLst>
          </p:cNvPr>
          <p:cNvPicPr>
            <a:picLocks noChangeAspect="1"/>
          </p:cNvPicPr>
          <p:nvPr/>
        </p:nvPicPr>
        <p:blipFill>
          <a:blip r:embed="rId7"/>
          <a:stretch>
            <a:fillRect/>
          </a:stretch>
        </p:blipFill>
        <p:spPr>
          <a:xfrm>
            <a:off x="2054200" y="1925635"/>
            <a:ext cx="398685" cy="381182"/>
          </a:xfrm>
          <a:prstGeom prst="rect">
            <a:avLst/>
          </a:prstGeom>
        </p:spPr>
      </p:pic>
      <p:pic>
        <p:nvPicPr>
          <p:cNvPr id="28" name="그림 27">
            <a:extLst>
              <a:ext uri="{FF2B5EF4-FFF2-40B4-BE49-F238E27FC236}">
                <a16:creationId xmlns:a16="http://schemas.microsoft.com/office/drawing/2014/main" id="{F17230F2-FE7A-481E-AF1A-8905410D6B37}"/>
              </a:ext>
            </a:extLst>
          </p:cNvPr>
          <p:cNvPicPr>
            <a:picLocks noChangeAspect="1"/>
          </p:cNvPicPr>
          <p:nvPr/>
        </p:nvPicPr>
        <p:blipFill>
          <a:blip r:embed="rId8"/>
          <a:stretch>
            <a:fillRect/>
          </a:stretch>
        </p:blipFill>
        <p:spPr>
          <a:xfrm>
            <a:off x="3877100" y="1904168"/>
            <a:ext cx="186615" cy="411278"/>
          </a:xfrm>
          <a:prstGeom prst="rect">
            <a:avLst/>
          </a:prstGeom>
        </p:spPr>
      </p:pic>
      <p:pic>
        <p:nvPicPr>
          <p:cNvPr id="29" name="그림 28">
            <a:extLst>
              <a:ext uri="{FF2B5EF4-FFF2-40B4-BE49-F238E27FC236}">
                <a16:creationId xmlns:a16="http://schemas.microsoft.com/office/drawing/2014/main" id="{05770983-20DE-4AE3-85D5-0F8B32FA81ED}"/>
              </a:ext>
            </a:extLst>
          </p:cNvPr>
          <p:cNvPicPr>
            <a:picLocks noChangeAspect="1"/>
          </p:cNvPicPr>
          <p:nvPr/>
        </p:nvPicPr>
        <p:blipFill>
          <a:blip r:embed="rId9"/>
          <a:stretch>
            <a:fillRect/>
          </a:stretch>
        </p:blipFill>
        <p:spPr>
          <a:xfrm rot="21402083">
            <a:off x="5208765" y="2713587"/>
            <a:ext cx="288193" cy="438170"/>
          </a:xfrm>
          <a:prstGeom prst="rect">
            <a:avLst/>
          </a:prstGeom>
        </p:spPr>
      </p:pic>
      <p:pic>
        <p:nvPicPr>
          <p:cNvPr id="30" name="그림 29">
            <a:extLst>
              <a:ext uri="{FF2B5EF4-FFF2-40B4-BE49-F238E27FC236}">
                <a16:creationId xmlns:a16="http://schemas.microsoft.com/office/drawing/2014/main" id="{45554B4E-F793-44DB-9C5B-862B616399FD}"/>
              </a:ext>
            </a:extLst>
          </p:cNvPr>
          <p:cNvPicPr>
            <a:picLocks noChangeAspect="1"/>
          </p:cNvPicPr>
          <p:nvPr/>
        </p:nvPicPr>
        <p:blipFill>
          <a:blip r:embed="rId10"/>
          <a:stretch>
            <a:fillRect/>
          </a:stretch>
        </p:blipFill>
        <p:spPr>
          <a:xfrm>
            <a:off x="3941299" y="3307869"/>
            <a:ext cx="244832" cy="410453"/>
          </a:xfrm>
          <a:prstGeom prst="rect">
            <a:avLst/>
          </a:prstGeom>
        </p:spPr>
      </p:pic>
      <p:pic>
        <p:nvPicPr>
          <p:cNvPr id="31" name="그림 30">
            <a:extLst>
              <a:ext uri="{FF2B5EF4-FFF2-40B4-BE49-F238E27FC236}">
                <a16:creationId xmlns:a16="http://schemas.microsoft.com/office/drawing/2014/main" id="{F2B62022-CD00-4524-A60A-04DA3DD66F99}"/>
              </a:ext>
            </a:extLst>
          </p:cNvPr>
          <p:cNvPicPr>
            <a:picLocks noChangeAspect="1"/>
          </p:cNvPicPr>
          <p:nvPr/>
        </p:nvPicPr>
        <p:blipFill>
          <a:blip r:embed="rId11"/>
          <a:stretch>
            <a:fillRect/>
          </a:stretch>
        </p:blipFill>
        <p:spPr>
          <a:xfrm>
            <a:off x="2253542" y="3307869"/>
            <a:ext cx="1143743" cy="1112832"/>
          </a:xfrm>
          <a:prstGeom prst="rect">
            <a:avLst/>
          </a:prstGeom>
        </p:spPr>
      </p:pic>
      <p:sp>
        <p:nvSpPr>
          <p:cNvPr id="35" name="오른쪽 화살표 15">
            <a:extLst>
              <a:ext uri="{FF2B5EF4-FFF2-40B4-BE49-F238E27FC236}">
                <a16:creationId xmlns:a16="http://schemas.microsoft.com/office/drawing/2014/main" id="{398B3599-9D5B-43D9-9A38-1659698FCB2F}"/>
              </a:ext>
            </a:extLst>
          </p:cNvPr>
          <p:cNvSpPr/>
          <p:nvPr/>
        </p:nvSpPr>
        <p:spPr>
          <a:xfrm rot="10800000">
            <a:off x="3825011" y="3850575"/>
            <a:ext cx="416765" cy="261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02121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A7F800-6F7F-479D-B9EC-B136929ADCF2}"/>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1B0D45B0-9DEC-4B60-B711-10981A01B6D3}"/>
              </a:ext>
            </a:extLst>
          </p:cNvPr>
          <p:cNvSpPr>
            <a:spLocks noGrp="1"/>
          </p:cNvSpPr>
          <p:nvPr>
            <p:ph type="subTitle"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AC8BC97-0468-4B54-BC47-6AC68F05FC8A}"/>
              </a:ext>
            </a:extLst>
          </p:cNvPr>
          <p:cNvSpPr>
            <a:spLocks noGrp="1"/>
          </p:cNvSpPr>
          <p:nvPr>
            <p:ph type="sldNum" sz="quarter" idx="12"/>
          </p:nvPr>
        </p:nvSpPr>
        <p:spPr/>
        <p:txBody>
          <a:bodyPr/>
          <a:lstStyle/>
          <a:p>
            <a:fld id="{4A1789EF-9069-448F-83B0-66F7ACAA57FB}" type="slidenum">
              <a:rPr lang="ko-KR" altLang="en-US" smtClean="0"/>
              <a:t>47</a:t>
            </a:fld>
            <a:endParaRPr lang="ko-KR" altLang="en-US"/>
          </a:p>
        </p:txBody>
      </p:sp>
      <p:pic>
        <p:nvPicPr>
          <p:cNvPr id="25" name="그림 24">
            <a:extLst>
              <a:ext uri="{FF2B5EF4-FFF2-40B4-BE49-F238E27FC236}">
                <a16:creationId xmlns:a16="http://schemas.microsoft.com/office/drawing/2014/main" id="{07CA70C4-D98A-4C2D-AE83-DB27C7AA4516}"/>
              </a:ext>
            </a:extLst>
          </p:cNvPr>
          <p:cNvPicPr>
            <a:picLocks noChangeAspect="1"/>
          </p:cNvPicPr>
          <p:nvPr/>
        </p:nvPicPr>
        <p:blipFill>
          <a:blip r:embed="rId2"/>
          <a:stretch>
            <a:fillRect/>
          </a:stretch>
        </p:blipFill>
        <p:spPr>
          <a:xfrm>
            <a:off x="0" y="968016"/>
            <a:ext cx="6858000" cy="3397968"/>
          </a:xfrm>
          <a:prstGeom prst="rect">
            <a:avLst/>
          </a:prstGeom>
        </p:spPr>
      </p:pic>
      <p:pic>
        <p:nvPicPr>
          <p:cNvPr id="27" name="Picture 3" descr="1120_asthma_006">
            <a:extLst>
              <a:ext uri="{FF2B5EF4-FFF2-40B4-BE49-F238E27FC236}">
                <a16:creationId xmlns:a16="http://schemas.microsoft.com/office/drawing/2014/main" id="{84E0F5DE-5A3F-4206-B061-6BFAB9E53663}"/>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8" name="제목 1">
            <a:extLst>
              <a:ext uri="{FF2B5EF4-FFF2-40B4-BE49-F238E27FC236}">
                <a16:creationId xmlns:a16="http://schemas.microsoft.com/office/drawing/2014/main" id="{A22B0746-D313-45B0-9201-0D3F4ED81711}"/>
              </a:ext>
            </a:extLst>
          </p:cNvPr>
          <p:cNvSpPr txBox="1">
            <a:spLocks/>
          </p:cNvSpPr>
          <p:nvPr/>
        </p:nvSpPr>
        <p:spPr>
          <a:xfrm>
            <a:off x="929651" y="171682"/>
            <a:ext cx="6277399" cy="674989"/>
          </a:xfrm>
        </p:spPr>
        <p:txBody>
          <a:bodyPr anchor="b"/>
          <a:lstStyle>
            <a:lvl1pPr algn="ctr" defTabSz="457200" rtl="0" eaLnBrk="1" latinLnBrk="1" hangingPunct="1">
              <a:spcBef>
                <a:spcPct val="0"/>
              </a:spcBef>
              <a:buNone/>
              <a:defRPr sz="4500" kern="1200">
                <a:solidFill>
                  <a:schemeClr val="tx1"/>
                </a:solidFill>
                <a:latin typeface="+mj-lt"/>
                <a:ea typeface="+mj-ea"/>
                <a:cs typeface="+mj-cs"/>
              </a:defRPr>
            </a:lvl1pPr>
          </a:lstStyle>
          <a:p>
            <a:pPr algn="l"/>
            <a:r>
              <a:rPr lang="en-US" altLang="ko-KR" sz="2400" dirty="0">
                <a:latin typeface="함초롬돋움" panose="020B0604000101010101" pitchFamily="50" charset="-127"/>
                <a:ea typeface="함초롬돋움" panose="020B0604000101010101" pitchFamily="50" charset="-127"/>
                <a:cs typeface="함초롬돋움" panose="020B0604000101010101" pitchFamily="50" charset="-127"/>
              </a:rPr>
              <a:t>Asthma paradox: </a:t>
            </a:r>
            <a:r>
              <a:rPr lang="en-US" altLang="ko-KR" sz="2400" dirty="0">
                <a:solidFill>
                  <a:srgbClr val="FF0000"/>
                </a:solidFill>
                <a:latin typeface="함초롬돋움" panose="020B0604000101010101" pitchFamily="50" charset="-127"/>
                <a:ea typeface="함초롬돋움" panose="020B0604000101010101" pitchFamily="50" charset="-127"/>
                <a:cs typeface="함초롬돋움" panose="020B0604000101010101" pitchFamily="50" charset="-127"/>
              </a:rPr>
              <a:t>Bronchodilator</a:t>
            </a:r>
            <a:endParaRPr lang="ko-KR" altLang="en-US" sz="2400" dirty="0">
              <a:solidFill>
                <a:srgbClr val="FF0000"/>
              </a:solidFill>
              <a:latin typeface="함초롬돋움" panose="020B0604000101010101" pitchFamily="50" charset="-127"/>
              <a:ea typeface="함초롬돋움" panose="020B0604000101010101" pitchFamily="50" charset="-127"/>
              <a:cs typeface="함초롬돋움" panose="020B0604000101010101" pitchFamily="50" charset="-127"/>
            </a:endParaRPr>
          </a:p>
        </p:txBody>
      </p:sp>
    </p:spTree>
    <p:extLst>
      <p:ext uri="{BB962C8B-B14F-4D97-AF65-F5344CB8AC3E}">
        <p14:creationId xmlns:p14="http://schemas.microsoft.com/office/powerpoint/2010/main" val="276516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3" descr="1120_asthma_006">
            <a:extLst>
              <a:ext uri="{FF2B5EF4-FFF2-40B4-BE49-F238E27FC236}">
                <a16:creationId xmlns:a16="http://schemas.microsoft.com/office/drawing/2014/main" id="{84E0F5DE-5A3F-4206-B061-6BFAB9E53663}"/>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28" name="제목 1">
            <a:extLst>
              <a:ext uri="{FF2B5EF4-FFF2-40B4-BE49-F238E27FC236}">
                <a16:creationId xmlns:a16="http://schemas.microsoft.com/office/drawing/2014/main" id="{A22B0746-D313-45B0-9201-0D3F4ED81711}"/>
              </a:ext>
            </a:extLst>
          </p:cNvPr>
          <p:cNvSpPr txBox="1">
            <a:spLocks/>
          </p:cNvSpPr>
          <p:nvPr/>
        </p:nvSpPr>
        <p:spPr>
          <a:xfrm>
            <a:off x="929651" y="171682"/>
            <a:ext cx="6277399" cy="674989"/>
          </a:xfrm>
        </p:spPr>
        <p:txBody>
          <a:bodyPr anchor="b"/>
          <a:lstStyle>
            <a:lvl1pPr algn="ctr" defTabSz="457200" rtl="0" eaLnBrk="1" latinLnBrk="1" hangingPunct="1">
              <a:spcBef>
                <a:spcPct val="0"/>
              </a:spcBef>
              <a:buNone/>
              <a:defRPr sz="4500" kern="1200">
                <a:solidFill>
                  <a:schemeClr val="tx1"/>
                </a:solidFill>
                <a:latin typeface="+mj-lt"/>
                <a:ea typeface="+mj-ea"/>
                <a:cs typeface="+mj-cs"/>
              </a:defRPr>
            </a:lvl1pPr>
          </a:lstStyle>
          <a:p>
            <a:pPr algn="l"/>
            <a:r>
              <a:rPr lang="ko-KR" altLang="en-US" sz="2400" dirty="0">
                <a:latin typeface="함초롬돋움" panose="020B0604000101010101" pitchFamily="50" charset="-127"/>
                <a:ea typeface="함초롬돋움" panose="020B0604000101010101" pitchFamily="50" charset="-127"/>
                <a:cs typeface="함초롬돋움" panose="020B0604000101010101" pitchFamily="50" charset="-127"/>
              </a:rPr>
              <a:t>기관지확장제</a:t>
            </a:r>
            <a:r>
              <a:rPr lang="en-US" altLang="ko-KR" sz="2400" dirty="0">
                <a:latin typeface="함초롬돋움" panose="020B0604000101010101" pitchFamily="50" charset="-127"/>
                <a:ea typeface="함초롬돋움" panose="020B0604000101010101" pitchFamily="50" charset="-127"/>
                <a:cs typeface="함초롬돋움" panose="020B0604000101010101" pitchFamily="50" charset="-127"/>
              </a:rPr>
              <a:t>: rapid onset vs late onset</a:t>
            </a:r>
            <a:endParaRPr lang="ko-KR" altLang="en-US" sz="24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p:sp>
        <p:nvSpPr>
          <p:cNvPr id="10" name="직사각형 9">
            <a:extLst>
              <a:ext uri="{FF2B5EF4-FFF2-40B4-BE49-F238E27FC236}">
                <a16:creationId xmlns:a16="http://schemas.microsoft.com/office/drawing/2014/main" id="{6B8A5E29-070F-4B8A-A1EB-9B961F813F3F}"/>
              </a:ext>
            </a:extLst>
          </p:cNvPr>
          <p:cNvSpPr/>
          <p:nvPr/>
        </p:nvSpPr>
        <p:spPr>
          <a:xfrm>
            <a:off x="982979" y="2331779"/>
            <a:ext cx="1160895"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budesonide</a:t>
            </a:r>
            <a:endParaRPr lang="ko-KR" altLang="en-US" sz="1400" dirty="0"/>
          </a:p>
        </p:txBody>
      </p:sp>
      <p:sp>
        <p:nvSpPr>
          <p:cNvPr id="11" name="직사각형 10">
            <a:extLst>
              <a:ext uri="{FF2B5EF4-FFF2-40B4-BE49-F238E27FC236}">
                <a16:creationId xmlns:a16="http://schemas.microsoft.com/office/drawing/2014/main" id="{CF7C3D50-B7ED-47A1-BC4E-12FC429E9EF7}"/>
              </a:ext>
            </a:extLst>
          </p:cNvPr>
          <p:cNvSpPr/>
          <p:nvPr/>
        </p:nvSpPr>
        <p:spPr>
          <a:xfrm>
            <a:off x="1004618" y="3400933"/>
            <a:ext cx="1107996"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fluticasone</a:t>
            </a:r>
            <a:endParaRPr lang="ko-KR" altLang="en-US" sz="1400" dirty="0"/>
          </a:p>
        </p:txBody>
      </p:sp>
      <p:sp>
        <p:nvSpPr>
          <p:cNvPr id="12" name="직사각형 11">
            <a:extLst>
              <a:ext uri="{FF2B5EF4-FFF2-40B4-BE49-F238E27FC236}">
                <a16:creationId xmlns:a16="http://schemas.microsoft.com/office/drawing/2014/main" id="{FBB1FAED-95F5-4946-A29B-AD52C709996E}"/>
              </a:ext>
            </a:extLst>
          </p:cNvPr>
          <p:cNvSpPr/>
          <p:nvPr/>
        </p:nvSpPr>
        <p:spPr>
          <a:xfrm>
            <a:off x="890003" y="1507948"/>
            <a:ext cx="1353256"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corticosteroid</a:t>
            </a:r>
            <a:endParaRPr lang="ko-KR" altLang="en-US" sz="1400" dirty="0"/>
          </a:p>
        </p:txBody>
      </p:sp>
      <p:sp>
        <p:nvSpPr>
          <p:cNvPr id="13" name="직사각형 12">
            <a:extLst>
              <a:ext uri="{FF2B5EF4-FFF2-40B4-BE49-F238E27FC236}">
                <a16:creationId xmlns:a16="http://schemas.microsoft.com/office/drawing/2014/main" id="{C81D4FEA-32FD-4809-BF08-03097941BC82}"/>
              </a:ext>
            </a:extLst>
          </p:cNvPr>
          <p:cNvSpPr/>
          <p:nvPr/>
        </p:nvSpPr>
        <p:spPr>
          <a:xfrm>
            <a:off x="2389005" y="1315962"/>
            <a:ext cx="3606402" cy="2655781"/>
          </a:xfrm>
          <a:prstGeom prst="rect">
            <a:avLst/>
          </a:prstGeom>
          <a:solidFill>
            <a:schemeClr val="accent1">
              <a:lumMod val="20000"/>
              <a:lumOff val="80000"/>
              <a:alpha val="3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72DD6729-CEDA-4D44-B50C-8F591D716961}"/>
              </a:ext>
            </a:extLst>
          </p:cNvPr>
          <p:cNvSpPr/>
          <p:nvPr/>
        </p:nvSpPr>
        <p:spPr>
          <a:xfrm>
            <a:off x="2606076" y="1506459"/>
            <a:ext cx="1087157"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b2-agonist</a:t>
            </a:r>
            <a:endParaRPr lang="ko-KR" altLang="en-US" sz="1400" dirty="0"/>
          </a:p>
        </p:txBody>
      </p:sp>
      <p:sp>
        <p:nvSpPr>
          <p:cNvPr id="15" name="직사각형 14">
            <a:extLst>
              <a:ext uri="{FF2B5EF4-FFF2-40B4-BE49-F238E27FC236}">
                <a16:creationId xmlns:a16="http://schemas.microsoft.com/office/drawing/2014/main" id="{FDAC7EF0-D28A-484F-ACAB-54068F110ED0}"/>
              </a:ext>
            </a:extLst>
          </p:cNvPr>
          <p:cNvSpPr/>
          <p:nvPr/>
        </p:nvSpPr>
        <p:spPr>
          <a:xfrm>
            <a:off x="2601266" y="2331779"/>
            <a:ext cx="1088760"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formoterol</a:t>
            </a:r>
            <a:endParaRPr lang="ko-KR" altLang="en-US" sz="1400" dirty="0"/>
          </a:p>
        </p:txBody>
      </p:sp>
      <p:sp>
        <p:nvSpPr>
          <p:cNvPr id="16" name="직사각형 15">
            <a:extLst>
              <a:ext uri="{FF2B5EF4-FFF2-40B4-BE49-F238E27FC236}">
                <a16:creationId xmlns:a16="http://schemas.microsoft.com/office/drawing/2014/main" id="{019C747A-A348-4D46-89B5-F86BCB7B6E89}"/>
              </a:ext>
            </a:extLst>
          </p:cNvPr>
          <p:cNvSpPr/>
          <p:nvPr/>
        </p:nvSpPr>
        <p:spPr>
          <a:xfrm>
            <a:off x="2601267" y="3400933"/>
            <a:ext cx="1083951"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salmeterol</a:t>
            </a:r>
            <a:endParaRPr lang="ko-KR" altLang="en-US" sz="1400" dirty="0"/>
          </a:p>
        </p:txBody>
      </p:sp>
      <p:sp>
        <p:nvSpPr>
          <p:cNvPr id="17" name="직사각형 16">
            <a:extLst>
              <a:ext uri="{FF2B5EF4-FFF2-40B4-BE49-F238E27FC236}">
                <a16:creationId xmlns:a16="http://schemas.microsoft.com/office/drawing/2014/main" id="{38A471C0-7EC6-47E0-AEB0-DFC3BB6F4ECA}"/>
              </a:ext>
            </a:extLst>
          </p:cNvPr>
          <p:cNvSpPr/>
          <p:nvPr/>
        </p:nvSpPr>
        <p:spPr>
          <a:xfrm>
            <a:off x="4323749" y="2331778"/>
            <a:ext cx="543739"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long</a:t>
            </a:r>
            <a:endParaRPr lang="ko-KR" altLang="en-US" sz="1400" dirty="0"/>
          </a:p>
        </p:txBody>
      </p:sp>
      <p:sp>
        <p:nvSpPr>
          <p:cNvPr id="18" name="직사각형 17">
            <a:extLst>
              <a:ext uri="{FF2B5EF4-FFF2-40B4-BE49-F238E27FC236}">
                <a16:creationId xmlns:a16="http://schemas.microsoft.com/office/drawing/2014/main" id="{FD4008A2-37E1-413F-BF9C-A422C39AD4AF}"/>
              </a:ext>
            </a:extLst>
          </p:cNvPr>
          <p:cNvSpPr/>
          <p:nvPr/>
        </p:nvSpPr>
        <p:spPr>
          <a:xfrm>
            <a:off x="4147420" y="1705613"/>
            <a:ext cx="896399"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duration</a:t>
            </a:r>
            <a:endParaRPr lang="ko-KR" altLang="en-US" sz="1400" dirty="0"/>
          </a:p>
        </p:txBody>
      </p:sp>
      <p:sp>
        <p:nvSpPr>
          <p:cNvPr id="19" name="직사각형 18">
            <a:extLst>
              <a:ext uri="{FF2B5EF4-FFF2-40B4-BE49-F238E27FC236}">
                <a16:creationId xmlns:a16="http://schemas.microsoft.com/office/drawing/2014/main" id="{785B71C7-DEDE-45C9-8D30-F9FE05373067}"/>
              </a:ext>
            </a:extLst>
          </p:cNvPr>
          <p:cNvSpPr/>
          <p:nvPr/>
        </p:nvSpPr>
        <p:spPr>
          <a:xfrm>
            <a:off x="4319779" y="3389204"/>
            <a:ext cx="543739"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long</a:t>
            </a:r>
            <a:endParaRPr lang="ko-KR" altLang="en-US" sz="1400" dirty="0"/>
          </a:p>
        </p:txBody>
      </p:sp>
      <p:sp>
        <p:nvSpPr>
          <p:cNvPr id="20" name="직사각형 19">
            <a:extLst>
              <a:ext uri="{FF2B5EF4-FFF2-40B4-BE49-F238E27FC236}">
                <a16:creationId xmlns:a16="http://schemas.microsoft.com/office/drawing/2014/main" id="{878F36ED-094D-4D48-89D0-7BCC1B18D4AB}"/>
              </a:ext>
            </a:extLst>
          </p:cNvPr>
          <p:cNvSpPr/>
          <p:nvPr/>
        </p:nvSpPr>
        <p:spPr>
          <a:xfrm>
            <a:off x="5112620" y="1705613"/>
            <a:ext cx="652743" cy="307777"/>
          </a:xfrm>
          <a:prstGeom prst="rect">
            <a:avLst/>
          </a:prstGeom>
        </p:spPr>
        <p:txBody>
          <a:bodyPr wrap="none">
            <a:spAutoFit/>
          </a:bodyPr>
          <a:lstStyle/>
          <a:p>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onset</a:t>
            </a:r>
            <a:endParaRPr lang="ko-KR" altLang="en-US" sz="1400" dirty="0"/>
          </a:p>
        </p:txBody>
      </p:sp>
      <p:sp>
        <p:nvSpPr>
          <p:cNvPr id="21" name="직사각형 20">
            <a:extLst>
              <a:ext uri="{FF2B5EF4-FFF2-40B4-BE49-F238E27FC236}">
                <a16:creationId xmlns:a16="http://schemas.microsoft.com/office/drawing/2014/main" id="{93D8E80F-3FFE-473A-A7F6-55F849F5D349}"/>
              </a:ext>
            </a:extLst>
          </p:cNvPr>
          <p:cNvSpPr/>
          <p:nvPr/>
        </p:nvSpPr>
        <p:spPr>
          <a:xfrm>
            <a:off x="5157503" y="3375256"/>
            <a:ext cx="562975" cy="307777"/>
          </a:xfrm>
          <a:prstGeom prst="rect">
            <a:avLst/>
          </a:prstGeom>
        </p:spPr>
        <p:txBody>
          <a:bodyPr wrap="none">
            <a:spAutoFit/>
          </a:bodyPr>
          <a:lstStyle/>
          <a:p>
            <a:r>
              <a:rPr lang="en-US" altLang="ko-KR" sz="1400" b="1" u="sng" dirty="0">
                <a:solidFill>
                  <a:srgbClr val="00B050"/>
                </a:solidFill>
                <a:highlight>
                  <a:srgbClr val="FFFF00"/>
                </a:highlight>
                <a:latin typeface="함초롬돋움" panose="020B0504000101010101" pitchFamily="50" charset="-127"/>
                <a:ea typeface="함초롬돋움" panose="020B0504000101010101" pitchFamily="50" charset="-127"/>
                <a:cs typeface="함초롬돋움" panose="020B0504000101010101" pitchFamily="50" charset="-127"/>
              </a:rPr>
              <a:t>slow</a:t>
            </a:r>
            <a:endParaRPr lang="ko-KR" altLang="en-US" sz="1400" b="1" u="sng" dirty="0">
              <a:solidFill>
                <a:srgbClr val="00B050"/>
              </a:solidFill>
              <a:highlight>
                <a:srgbClr val="FFFF00"/>
              </a:highlight>
            </a:endParaRPr>
          </a:p>
        </p:txBody>
      </p:sp>
      <p:sp>
        <p:nvSpPr>
          <p:cNvPr id="22" name="직사각형 21">
            <a:extLst>
              <a:ext uri="{FF2B5EF4-FFF2-40B4-BE49-F238E27FC236}">
                <a16:creationId xmlns:a16="http://schemas.microsoft.com/office/drawing/2014/main" id="{274AF9D6-2840-4589-BA41-E3EC0FC2C3BD}"/>
              </a:ext>
            </a:extLst>
          </p:cNvPr>
          <p:cNvSpPr/>
          <p:nvPr/>
        </p:nvSpPr>
        <p:spPr>
          <a:xfrm>
            <a:off x="5112620" y="2336076"/>
            <a:ext cx="614271" cy="307777"/>
          </a:xfrm>
          <a:prstGeom prst="rect">
            <a:avLst/>
          </a:prstGeom>
        </p:spPr>
        <p:txBody>
          <a:bodyPr wrap="none">
            <a:spAutoFit/>
          </a:bodyPr>
          <a:lstStyle/>
          <a:p>
            <a:r>
              <a:rPr lang="en-US" altLang="ko-KR" sz="1400" b="1" u="sng" dirty="0">
                <a:solidFill>
                  <a:schemeClr val="accent1"/>
                </a:solidFill>
                <a:highlight>
                  <a:srgbClr val="FFFF00"/>
                </a:highlight>
                <a:latin typeface="함초롬돋움" panose="020B0504000101010101" pitchFamily="50" charset="-127"/>
                <a:ea typeface="함초롬돋움" panose="020B0504000101010101" pitchFamily="50" charset="-127"/>
                <a:cs typeface="함초롬돋움" panose="020B0504000101010101" pitchFamily="50" charset="-127"/>
              </a:rPr>
              <a:t>rapid</a:t>
            </a:r>
            <a:endParaRPr lang="ko-KR" altLang="en-US" sz="1400" b="1" u="sng" dirty="0">
              <a:solidFill>
                <a:schemeClr val="accent1"/>
              </a:solidFill>
              <a:highlight>
                <a:srgbClr val="FFFF00"/>
              </a:highlight>
            </a:endParaRPr>
          </a:p>
        </p:txBody>
      </p:sp>
      <p:sp>
        <p:nvSpPr>
          <p:cNvPr id="23" name="직사각형 22">
            <a:extLst>
              <a:ext uri="{FF2B5EF4-FFF2-40B4-BE49-F238E27FC236}">
                <a16:creationId xmlns:a16="http://schemas.microsoft.com/office/drawing/2014/main" id="{9B4439E3-DFD2-4DB2-84CE-872196C9BDCC}"/>
              </a:ext>
            </a:extLst>
          </p:cNvPr>
          <p:cNvSpPr/>
          <p:nvPr/>
        </p:nvSpPr>
        <p:spPr>
          <a:xfrm>
            <a:off x="5043817" y="1265647"/>
            <a:ext cx="951589" cy="270609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901980AB-0AB1-480C-85CE-990CFC857521}"/>
              </a:ext>
            </a:extLst>
          </p:cNvPr>
          <p:cNvSpPr/>
          <p:nvPr/>
        </p:nvSpPr>
        <p:spPr>
          <a:xfrm rot="16200000">
            <a:off x="3177044" y="-99767"/>
            <a:ext cx="697898" cy="5228387"/>
          </a:xfrm>
          <a:prstGeom prst="rect">
            <a:avLst/>
          </a:prstGeom>
          <a:noFill/>
          <a:ln w="38100">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2054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3601" y="367443"/>
            <a:ext cx="7093785" cy="513137"/>
          </a:xfrm>
        </p:spPr>
        <p:txBody>
          <a:bodyPr>
            <a:normAutofit/>
          </a:bodyPr>
          <a:lstStyle/>
          <a:p>
            <a:r>
              <a:rPr lang="en-US" altLang="ko-KR" sz="2400" dirty="0" err="1">
                <a:solidFill>
                  <a:srgbClr val="002060"/>
                </a:solidFill>
              </a:rPr>
              <a:t>Seretide</a:t>
            </a:r>
            <a:r>
              <a:rPr lang="en-US" altLang="ko-KR" sz="2400" dirty="0">
                <a:solidFill>
                  <a:srgbClr val="002060"/>
                </a:solidFill>
              </a:rPr>
              <a:t> + Ventolin</a:t>
            </a:r>
            <a:r>
              <a:rPr lang="en-US" altLang="ko-KR" sz="2400" dirty="0"/>
              <a:t>    vs.     </a:t>
            </a:r>
            <a:r>
              <a:rPr lang="en-US" altLang="ko-KR" sz="2400" dirty="0" err="1">
                <a:solidFill>
                  <a:srgbClr val="FF0000"/>
                </a:solidFill>
              </a:rPr>
              <a:t>Symbicort</a:t>
            </a:r>
            <a:endParaRPr lang="ko-KR" altLang="en-US" sz="2400" dirty="0">
              <a:solidFill>
                <a:srgbClr val="FF0000"/>
              </a:solidFill>
            </a:endParaRPr>
          </a:p>
        </p:txBody>
      </p:sp>
      <p:pic>
        <p:nvPicPr>
          <p:cNvPr id="4" name="그림 3"/>
          <p:cNvPicPr>
            <a:picLocks noChangeAspect="1"/>
          </p:cNvPicPr>
          <p:nvPr/>
        </p:nvPicPr>
        <p:blipFill rotWithShape="1">
          <a:blip r:embed="rId2"/>
          <a:srcRect r="53526"/>
          <a:stretch/>
        </p:blipFill>
        <p:spPr>
          <a:xfrm>
            <a:off x="350470" y="753667"/>
            <a:ext cx="2808706" cy="3879056"/>
          </a:xfrm>
          <a:prstGeom prst="rect">
            <a:avLst/>
          </a:prstGeom>
        </p:spPr>
      </p:pic>
      <p:sp>
        <p:nvSpPr>
          <p:cNvPr id="5" name="직사각형 4"/>
          <p:cNvSpPr/>
          <p:nvPr/>
        </p:nvSpPr>
        <p:spPr>
          <a:xfrm>
            <a:off x="470974" y="3595732"/>
            <a:ext cx="1452813" cy="70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rgbClr val="002060"/>
                </a:solidFill>
              </a:rPr>
              <a:t>Fluticasone/</a:t>
            </a:r>
          </a:p>
          <a:p>
            <a:pPr algn="ctr"/>
            <a:r>
              <a:rPr lang="en-US" altLang="ko-KR" sz="1350" dirty="0">
                <a:solidFill>
                  <a:srgbClr val="002060"/>
                </a:solidFill>
              </a:rPr>
              <a:t>Salmeterol</a:t>
            </a:r>
            <a:endParaRPr lang="ko-KR" altLang="en-US" sz="1350" dirty="0">
              <a:solidFill>
                <a:srgbClr val="002060"/>
              </a:solidFill>
            </a:endParaRPr>
          </a:p>
        </p:txBody>
      </p:sp>
      <p:sp>
        <p:nvSpPr>
          <p:cNvPr id="6" name="직사각형 5"/>
          <p:cNvSpPr/>
          <p:nvPr/>
        </p:nvSpPr>
        <p:spPr>
          <a:xfrm>
            <a:off x="1629314" y="3712521"/>
            <a:ext cx="1452813" cy="70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rgbClr val="002060"/>
                </a:solidFill>
              </a:rPr>
              <a:t>Salbutamol</a:t>
            </a:r>
            <a:endParaRPr lang="ko-KR" altLang="en-US" sz="1350" dirty="0">
              <a:solidFill>
                <a:srgbClr val="002060"/>
              </a:solidFill>
            </a:endParaRPr>
          </a:p>
        </p:txBody>
      </p:sp>
      <p:cxnSp>
        <p:nvCxnSpPr>
          <p:cNvPr id="8" name="직선 화살표 연결선 7"/>
          <p:cNvCxnSpPr/>
          <p:nvPr/>
        </p:nvCxnSpPr>
        <p:spPr>
          <a:xfrm flipV="1">
            <a:off x="1197380" y="4199801"/>
            <a:ext cx="0" cy="2211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V="1">
            <a:off x="2348199" y="4246455"/>
            <a:ext cx="0" cy="2211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350470" y="4310355"/>
            <a:ext cx="1717132" cy="70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rgbClr val="002060"/>
                </a:solidFill>
              </a:rPr>
              <a:t>Long but </a:t>
            </a:r>
          </a:p>
          <a:p>
            <a:pPr algn="ctr"/>
            <a:r>
              <a:rPr lang="en-US" altLang="ko-KR" sz="1350" b="1" u="sng" dirty="0">
                <a:solidFill>
                  <a:srgbClr val="FF0000"/>
                </a:solidFill>
              </a:rPr>
              <a:t>slow acting</a:t>
            </a:r>
            <a:endParaRPr lang="ko-KR" altLang="en-US" sz="1350" b="1" u="sng" dirty="0">
              <a:solidFill>
                <a:srgbClr val="FF0000"/>
              </a:solidFill>
            </a:endParaRPr>
          </a:p>
        </p:txBody>
      </p:sp>
      <p:sp>
        <p:nvSpPr>
          <p:cNvPr id="12" name="직사각형 11"/>
          <p:cNvSpPr/>
          <p:nvPr/>
        </p:nvSpPr>
        <p:spPr>
          <a:xfrm>
            <a:off x="1519602" y="4347259"/>
            <a:ext cx="1717132" cy="70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b="1" u="sng" dirty="0">
                <a:solidFill>
                  <a:srgbClr val="FF0000"/>
                </a:solidFill>
              </a:rPr>
              <a:t>Rapid</a:t>
            </a:r>
            <a:r>
              <a:rPr lang="en-US" altLang="ko-KR" sz="1350" dirty="0">
                <a:solidFill>
                  <a:srgbClr val="002060"/>
                </a:solidFill>
              </a:rPr>
              <a:t> but </a:t>
            </a:r>
          </a:p>
          <a:p>
            <a:pPr algn="ctr"/>
            <a:r>
              <a:rPr lang="en-US" altLang="ko-KR" sz="1350" dirty="0">
                <a:solidFill>
                  <a:srgbClr val="002060"/>
                </a:solidFill>
              </a:rPr>
              <a:t>short acting</a:t>
            </a:r>
            <a:endParaRPr lang="ko-KR" altLang="en-US" sz="1350" dirty="0">
              <a:solidFill>
                <a:srgbClr val="002060"/>
              </a:solidFill>
            </a:endParaRPr>
          </a:p>
        </p:txBody>
      </p:sp>
      <p:sp>
        <p:nvSpPr>
          <p:cNvPr id="15" name="직사각형 14"/>
          <p:cNvSpPr/>
          <p:nvPr/>
        </p:nvSpPr>
        <p:spPr>
          <a:xfrm>
            <a:off x="661038" y="3945304"/>
            <a:ext cx="1037723" cy="100330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6" name="직사각형 15"/>
          <p:cNvSpPr/>
          <p:nvPr/>
        </p:nvSpPr>
        <p:spPr>
          <a:xfrm>
            <a:off x="1869645" y="3913024"/>
            <a:ext cx="1037723" cy="100330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3" name="그림 2">
            <a:extLst>
              <a:ext uri="{FF2B5EF4-FFF2-40B4-BE49-F238E27FC236}">
                <a16:creationId xmlns:a16="http://schemas.microsoft.com/office/drawing/2014/main" id="{01C96808-ABCA-42DD-B686-A1FFF247EFD6}"/>
              </a:ext>
            </a:extLst>
          </p:cNvPr>
          <p:cNvPicPr>
            <a:picLocks noChangeAspect="1"/>
          </p:cNvPicPr>
          <p:nvPr/>
        </p:nvPicPr>
        <p:blipFill>
          <a:blip r:embed="rId3"/>
          <a:stretch>
            <a:fillRect/>
          </a:stretch>
        </p:blipFill>
        <p:spPr>
          <a:xfrm>
            <a:off x="3174283" y="913424"/>
            <a:ext cx="3436026" cy="3918926"/>
          </a:xfrm>
          <a:prstGeom prst="rect">
            <a:avLst/>
          </a:prstGeom>
        </p:spPr>
      </p:pic>
      <p:sp>
        <p:nvSpPr>
          <p:cNvPr id="13" name="직사각형 12">
            <a:extLst>
              <a:ext uri="{FF2B5EF4-FFF2-40B4-BE49-F238E27FC236}">
                <a16:creationId xmlns:a16="http://schemas.microsoft.com/office/drawing/2014/main" id="{C0AA86BA-DCA2-4846-8300-DC7EAD0F0AFE}"/>
              </a:ext>
            </a:extLst>
          </p:cNvPr>
          <p:cNvSpPr/>
          <p:nvPr/>
        </p:nvSpPr>
        <p:spPr>
          <a:xfrm>
            <a:off x="5232400" y="1698806"/>
            <a:ext cx="1054100" cy="276044"/>
          </a:xfrm>
          <a:prstGeom prst="rect">
            <a:avLst/>
          </a:prstGeom>
          <a:solidFill>
            <a:schemeClr val="accent1">
              <a:alpha val="3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p>
        </p:txBody>
      </p:sp>
      <p:sp>
        <p:nvSpPr>
          <p:cNvPr id="10" name="폭발: 8pt 9">
            <a:extLst>
              <a:ext uri="{FF2B5EF4-FFF2-40B4-BE49-F238E27FC236}">
                <a16:creationId xmlns:a16="http://schemas.microsoft.com/office/drawing/2014/main" id="{1851BB95-CB63-419F-BD4B-E59D0B4E122B}"/>
              </a:ext>
            </a:extLst>
          </p:cNvPr>
          <p:cNvSpPr/>
          <p:nvPr/>
        </p:nvSpPr>
        <p:spPr>
          <a:xfrm>
            <a:off x="6286501" y="1365919"/>
            <a:ext cx="431841" cy="435882"/>
          </a:xfrm>
          <a:prstGeom prst="irregularSeal1">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17" name="Picture 3" descr="1120_asthma_006">
            <a:extLst>
              <a:ext uri="{FF2B5EF4-FFF2-40B4-BE49-F238E27FC236}">
                <a16:creationId xmlns:a16="http://schemas.microsoft.com/office/drawing/2014/main" id="{B06A39BB-A963-421D-AF72-0D69F83CBBF5}"/>
              </a:ext>
            </a:extLst>
          </p:cNvPr>
          <p:cNvPicPr>
            <a:picLocks noChangeAspect="1" noChangeArrowheads="1"/>
          </p:cNvPicPr>
          <p:nvPr/>
        </p:nvPicPr>
        <p:blipFill>
          <a:blip r:embed="rId4" cstate="print"/>
          <a:srcRect l="21649" t="9052" r="71268" b="80440"/>
          <a:stretch>
            <a:fillRect/>
          </a:stretch>
        </p:blipFill>
        <p:spPr bwMode="auto">
          <a:xfrm>
            <a:off x="229795" y="344875"/>
            <a:ext cx="485775" cy="540544"/>
          </a:xfrm>
          <a:prstGeom prst="rect">
            <a:avLst/>
          </a:prstGeom>
          <a:noFill/>
          <a:ln w="9525">
            <a:noFill/>
            <a:miter lim="800000"/>
            <a:headEnd/>
            <a:tailEnd/>
          </a:ln>
        </p:spPr>
      </p:pic>
    </p:spTree>
    <p:extLst>
      <p:ext uri="{BB962C8B-B14F-4D97-AF65-F5344CB8AC3E}">
        <p14:creationId xmlns:p14="http://schemas.microsoft.com/office/powerpoint/2010/main" val="396725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58411" y="142105"/>
            <a:ext cx="5915025" cy="994172"/>
          </a:xfrm>
        </p:spPr>
        <p:txBody>
          <a:bodyPr>
            <a:normAutofit/>
          </a:bodyPr>
          <a:lstStyle/>
          <a:p>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천식이 잘 치료되지 않는 이유는</a:t>
            </a:r>
            <a:r>
              <a:rPr lang="en-US" altLang="ko-KR" sz="3000" dirty="0">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pic>
        <p:nvPicPr>
          <p:cNvPr id="4" name="그림 3"/>
          <p:cNvPicPr>
            <a:picLocks noChangeAspect="1"/>
          </p:cNvPicPr>
          <p:nvPr/>
        </p:nvPicPr>
        <p:blipFill>
          <a:blip r:embed="rId2"/>
          <a:stretch>
            <a:fillRect/>
          </a:stretch>
        </p:blipFill>
        <p:spPr>
          <a:xfrm>
            <a:off x="621252" y="1136277"/>
            <a:ext cx="5647768" cy="3620364"/>
          </a:xfrm>
          <a:prstGeom prst="rect">
            <a:avLst/>
          </a:prstGeom>
        </p:spPr>
      </p:pic>
      <p:pic>
        <p:nvPicPr>
          <p:cNvPr id="5" name="Picture 3" descr="1120_asthma_006"/>
          <p:cNvPicPr>
            <a:picLocks noChangeAspect="1" noChangeArrowheads="1"/>
          </p:cNvPicPr>
          <p:nvPr/>
        </p:nvPicPr>
        <p:blipFill>
          <a:blip r:embed="rId3" cstate="print"/>
          <a:srcRect l="21649" t="9052" r="71268" b="80440"/>
          <a:stretch>
            <a:fillRect/>
          </a:stretch>
        </p:blipFill>
        <p:spPr bwMode="auto">
          <a:xfrm>
            <a:off x="229795" y="195263"/>
            <a:ext cx="485775" cy="540544"/>
          </a:xfrm>
          <a:prstGeom prst="rect">
            <a:avLst/>
          </a:prstGeom>
          <a:noFill/>
          <a:ln w="9525">
            <a:noFill/>
            <a:miter lim="800000"/>
            <a:headEnd/>
            <a:tailEnd/>
          </a:ln>
        </p:spPr>
      </p:pic>
    </p:spTree>
    <p:extLst>
      <p:ext uri="{BB962C8B-B14F-4D97-AF65-F5344CB8AC3E}">
        <p14:creationId xmlns:p14="http://schemas.microsoft.com/office/powerpoint/2010/main" val="3646576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3202" y="344875"/>
            <a:ext cx="8263288" cy="994172"/>
          </a:xfrm>
        </p:spPr>
        <p:txBody>
          <a:bodyPr>
            <a:normAutofit/>
          </a:bodyPr>
          <a:lstStyle/>
          <a:p>
            <a:pPr algn="l"/>
            <a:r>
              <a:rPr lang="en-US" altLang="ko-KR" sz="2000" u="sng" dirty="0">
                <a:solidFill>
                  <a:srgbClr val="FF0000"/>
                </a:solidFill>
              </a:rPr>
              <a:t>S</a:t>
            </a:r>
            <a:r>
              <a:rPr lang="en-US" altLang="ko-KR" sz="2000" dirty="0"/>
              <a:t>ingle budesonide/formoterol </a:t>
            </a:r>
            <a:r>
              <a:rPr lang="en-US" altLang="ko-KR" sz="2000" u="sng" dirty="0">
                <a:solidFill>
                  <a:srgbClr val="FF0000"/>
                </a:solidFill>
              </a:rPr>
              <a:t>M</a:t>
            </a:r>
            <a:r>
              <a:rPr lang="en-US" altLang="ko-KR" sz="2000" dirty="0"/>
              <a:t>aintenance </a:t>
            </a:r>
            <a:br>
              <a:rPr lang="en-US" altLang="ko-KR" sz="2000" dirty="0"/>
            </a:br>
            <a:r>
              <a:rPr lang="en-US" altLang="ko-KR" sz="2000" u="sng" dirty="0">
                <a:solidFill>
                  <a:srgbClr val="FF0000"/>
                </a:solidFill>
              </a:rPr>
              <a:t>A</a:t>
            </a:r>
            <a:r>
              <a:rPr lang="en-US" altLang="ko-KR" sz="2000" dirty="0"/>
              <a:t>nd </a:t>
            </a:r>
            <a:r>
              <a:rPr lang="en-US" altLang="ko-KR" sz="2000" u="sng" dirty="0">
                <a:solidFill>
                  <a:srgbClr val="FF0000"/>
                </a:solidFill>
              </a:rPr>
              <a:t>R</a:t>
            </a:r>
            <a:r>
              <a:rPr lang="en-US" altLang="ko-KR" sz="2000" dirty="0"/>
              <a:t>eliever </a:t>
            </a:r>
            <a:r>
              <a:rPr lang="en-US" altLang="ko-KR" sz="2000" u="sng" dirty="0">
                <a:solidFill>
                  <a:srgbClr val="FF0000"/>
                </a:solidFill>
              </a:rPr>
              <a:t>T</a:t>
            </a:r>
            <a:r>
              <a:rPr lang="en-US" altLang="ko-KR" sz="2000" dirty="0"/>
              <a:t>herapy</a:t>
            </a:r>
            <a:endParaRPr lang="ko-KR" altLang="en-US" sz="2000" dirty="0">
              <a:latin typeface="+mn-lt"/>
            </a:endParaRPr>
          </a:p>
        </p:txBody>
      </p:sp>
      <p:pic>
        <p:nvPicPr>
          <p:cNvPr id="5" name="그림 4"/>
          <p:cNvPicPr>
            <a:picLocks noChangeAspect="1"/>
          </p:cNvPicPr>
          <p:nvPr/>
        </p:nvPicPr>
        <p:blipFill rotWithShape="1">
          <a:blip r:embed="rId2"/>
          <a:srcRect t="23046"/>
          <a:stretch/>
        </p:blipFill>
        <p:spPr>
          <a:xfrm>
            <a:off x="229795" y="1339047"/>
            <a:ext cx="6409210" cy="3154680"/>
          </a:xfrm>
          <a:prstGeom prst="rect">
            <a:avLst/>
          </a:prstGeom>
        </p:spPr>
      </p:pic>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Tree>
    <p:extLst>
      <p:ext uri="{BB962C8B-B14F-4D97-AF65-F5344CB8AC3E}">
        <p14:creationId xmlns:p14="http://schemas.microsoft.com/office/powerpoint/2010/main" val="92234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4642" y="388333"/>
            <a:ext cx="8263288" cy="994172"/>
          </a:xfrm>
        </p:spPr>
        <p:txBody>
          <a:bodyPr>
            <a:normAutofit/>
          </a:bodyPr>
          <a:lstStyle/>
          <a:p>
            <a:pPr algn="l"/>
            <a:r>
              <a:rPr lang="ko-KR" altLang="en-US" sz="2400" dirty="0"/>
              <a:t>실제 환자들은</a:t>
            </a:r>
            <a:r>
              <a:rPr lang="en-US" altLang="ko-KR" sz="2400" dirty="0"/>
              <a:t>….</a:t>
            </a:r>
            <a:endParaRPr lang="ko-KR" altLang="en-US" sz="2400" dirty="0">
              <a:latin typeface="+mn-lt"/>
            </a:endParaRPr>
          </a:p>
        </p:txBody>
      </p:sp>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6" name="직사각형 5">
            <a:extLst>
              <a:ext uri="{FF2B5EF4-FFF2-40B4-BE49-F238E27FC236}">
                <a16:creationId xmlns:a16="http://schemas.microsoft.com/office/drawing/2014/main" id="{0C253147-1327-4C6D-A4DB-9761DF5F59BB}"/>
              </a:ext>
            </a:extLst>
          </p:cNvPr>
          <p:cNvSpPr/>
          <p:nvPr/>
        </p:nvSpPr>
        <p:spPr>
          <a:xfrm>
            <a:off x="715570" y="1492821"/>
            <a:ext cx="2832827" cy="307777"/>
          </a:xfrm>
          <a:prstGeom prst="rect">
            <a:avLst/>
          </a:prstGeom>
        </p:spPr>
        <p:txBody>
          <a:bodyPr wrap="square">
            <a:spAutoFit/>
          </a:bodyPr>
          <a:lstStyle/>
          <a:p>
            <a:r>
              <a:rPr lang="ko-KR" altLang="en-US" sz="1400" dirty="0">
                <a:latin typeface="함초롬돋움" panose="020B0504000101010101" pitchFamily="50" charset="-127"/>
                <a:ea typeface="함초롬돋움" panose="020B0504000101010101" pitchFamily="50" charset="-127"/>
                <a:cs typeface="함초롬돋움" panose="020B0504000101010101" pitchFamily="50" charset="-127"/>
              </a:rPr>
              <a:t>평소엔</a:t>
            </a:r>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         dry powder inhaler</a:t>
            </a:r>
            <a:endParaRPr lang="ko-KR" altLang="en-US" sz="1400" dirty="0"/>
          </a:p>
        </p:txBody>
      </p:sp>
      <p:sp>
        <p:nvSpPr>
          <p:cNvPr id="7" name="직사각형 6">
            <a:extLst>
              <a:ext uri="{FF2B5EF4-FFF2-40B4-BE49-F238E27FC236}">
                <a16:creationId xmlns:a16="http://schemas.microsoft.com/office/drawing/2014/main" id="{18165D39-4511-4C1E-9FB3-7D6E67385B5C}"/>
              </a:ext>
            </a:extLst>
          </p:cNvPr>
          <p:cNvSpPr/>
          <p:nvPr/>
        </p:nvSpPr>
        <p:spPr>
          <a:xfrm>
            <a:off x="715570" y="1886733"/>
            <a:ext cx="3031599" cy="307777"/>
          </a:xfrm>
          <a:prstGeom prst="rect">
            <a:avLst/>
          </a:prstGeom>
        </p:spPr>
        <p:txBody>
          <a:bodyPr wrap="square">
            <a:spAutoFit/>
          </a:bodyPr>
          <a:lstStyle/>
          <a:p>
            <a:r>
              <a:rPr lang="ko-KR" altLang="en-US" sz="1400" dirty="0" err="1">
                <a:latin typeface="함초롬돋움" panose="020B0504000101010101" pitchFamily="50" charset="-127"/>
                <a:ea typeface="함초롬돋움" panose="020B0504000101010101" pitchFamily="50" charset="-127"/>
                <a:cs typeface="함초롬돋움" panose="020B0504000101010101" pitchFamily="50" charset="-127"/>
              </a:rPr>
              <a:t>증상있을</a:t>
            </a:r>
            <a:r>
              <a:rPr lang="ko-KR" altLang="en-US" sz="1400" dirty="0">
                <a:latin typeface="함초롬돋움" panose="020B0504000101010101" pitchFamily="50" charset="-127"/>
                <a:ea typeface="함초롬돋움" panose="020B0504000101010101" pitchFamily="50" charset="-127"/>
                <a:cs typeface="함초롬돋움" panose="020B0504000101010101" pitchFamily="50" charset="-127"/>
              </a:rPr>
              <a:t> 땐</a:t>
            </a:r>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 metered dose inhaler</a:t>
            </a:r>
            <a:endParaRPr lang="ko-KR" altLang="en-US" sz="1400" dirty="0"/>
          </a:p>
        </p:txBody>
      </p:sp>
      <p:sp>
        <p:nvSpPr>
          <p:cNvPr id="8" name="직사각형 7">
            <a:extLst>
              <a:ext uri="{FF2B5EF4-FFF2-40B4-BE49-F238E27FC236}">
                <a16:creationId xmlns:a16="http://schemas.microsoft.com/office/drawing/2014/main" id="{3050AE78-8E74-487D-BAC0-A959948884D9}"/>
              </a:ext>
            </a:extLst>
          </p:cNvPr>
          <p:cNvSpPr/>
          <p:nvPr/>
        </p:nvSpPr>
        <p:spPr>
          <a:xfrm>
            <a:off x="4004870" y="1492821"/>
            <a:ext cx="1399742" cy="307777"/>
          </a:xfrm>
          <a:prstGeom prst="rect">
            <a:avLst/>
          </a:prstGeom>
        </p:spPr>
        <p:txBody>
          <a:bodyPr wrap="square">
            <a:spAutoFit/>
          </a:bodyPr>
          <a:lstStyle/>
          <a:p>
            <a:r>
              <a:rPr lang="en-US" altLang="ko-KR"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DPI</a:t>
            </a:r>
            <a:r>
              <a:rPr lang="ko-KR" altLang="en-US"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를 </a:t>
            </a:r>
            <a:r>
              <a:rPr lang="en-US" altLang="ko-KR"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MDI</a:t>
            </a:r>
            <a:r>
              <a:rPr lang="ko-KR" altLang="en-US"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처럼</a:t>
            </a:r>
            <a:endParaRPr lang="ko-KR" altLang="en-US" sz="1400" b="1" dirty="0">
              <a:solidFill>
                <a:srgbClr val="FF0000"/>
              </a:solidFill>
            </a:endParaRPr>
          </a:p>
        </p:txBody>
      </p:sp>
      <p:sp>
        <p:nvSpPr>
          <p:cNvPr id="9" name="직사각형 8">
            <a:extLst>
              <a:ext uri="{FF2B5EF4-FFF2-40B4-BE49-F238E27FC236}">
                <a16:creationId xmlns:a16="http://schemas.microsoft.com/office/drawing/2014/main" id="{66404DDF-876B-4436-9045-2228F955DF0F}"/>
              </a:ext>
            </a:extLst>
          </p:cNvPr>
          <p:cNvSpPr/>
          <p:nvPr/>
        </p:nvSpPr>
        <p:spPr>
          <a:xfrm>
            <a:off x="4004870" y="1898280"/>
            <a:ext cx="1399742" cy="307777"/>
          </a:xfrm>
          <a:prstGeom prst="rect">
            <a:avLst/>
          </a:prstGeom>
        </p:spPr>
        <p:txBody>
          <a:bodyPr wrap="square">
            <a:spAutoFit/>
          </a:bodyPr>
          <a:lstStyle/>
          <a:p>
            <a:r>
              <a:rPr lang="en-US" altLang="ko-KR"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MDI</a:t>
            </a:r>
            <a:r>
              <a:rPr lang="ko-KR" altLang="en-US"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를 </a:t>
            </a:r>
            <a:r>
              <a:rPr lang="en-US" altLang="ko-KR"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DPI</a:t>
            </a:r>
            <a:r>
              <a:rPr lang="ko-KR" altLang="en-US" sz="1400" b="1"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처럼</a:t>
            </a:r>
            <a:endParaRPr lang="ko-KR" altLang="en-US" sz="1400" b="1" dirty="0">
              <a:solidFill>
                <a:srgbClr val="FF0000"/>
              </a:solidFill>
            </a:endParaRPr>
          </a:p>
        </p:txBody>
      </p:sp>
      <p:sp>
        <p:nvSpPr>
          <p:cNvPr id="10" name="직사각형 9">
            <a:extLst>
              <a:ext uri="{FF2B5EF4-FFF2-40B4-BE49-F238E27FC236}">
                <a16:creationId xmlns:a16="http://schemas.microsoft.com/office/drawing/2014/main" id="{AFBC2019-94F4-4170-9D48-C190D6B1DC5D}"/>
              </a:ext>
            </a:extLst>
          </p:cNvPr>
          <p:cNvSpPr/>
          <p:nvPr/>
        </p:nvSpPr>
        <p:spPr>
          <a:xfrm>
            <a:off x="715570" y="2833823"/>
            <a:ext cx="2525050" cy="523220"/>
          </a:xfrm>
          <a:prstGeom prst="rect">
            <a:avLst/>
          </a:prstGeom>
        </p:spPr>
        <p:txBody>
          <a:bodyPr wrap="square">
            <a:spAutoFit/>
          </a:bodyPr>
          <a:lstStyle/>
          <a:p>
            <a:r>
              <a:rPr lang="ko-KR" altLang="en-US" sz="1400" dirty="0">
                <a:latin typeface="함초롬돋움" panose="020B0504000101010101" pitchFamily="50" charset="-127"/>
                <a:ea typeface="함초롬돋움" panose="020B0504000101010101" pitchFamily="50" charset="-127"/>
                <a:cs typeface="함초롬돋움" panose="020B0504000101010101" pitchFamily="50" charset="-127"/>
              </a:rPr>
              <a:t>평소에도</a:t>
            </a:r>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 dry powder inhaler</a:t>
            </a:r>
          </a:p>
          <a:p>
            <a:r>
              <a:rPr lang="ko-KR" altLang="en-US" sz="1400" dirty="0" err="1">
                <a:latin typeface="함초롬돋움" panose="020B0504000101010101" pitchFamily="50" charset="-127"/>
                <a:ea typeface="함초롬돋움" panose="020B0504000101010101" pitchFamily="50" charset="-127"/>
                <a:cs typeface="함초롬돋움" panose="020B0504000101010101" pitchFamily="50" charset="-127"/>
              </a:rPr>
              <a:t>급할때도</a:t>
            </a:r>
            <a:r>
              <a:rPr lang="en-US" altLang="ko-KR" sz="1400" dirty="0">
                <a:latin typeface="함초롬돋움" panose="020B0504000101010101" pitchFamily="50" charset="-127"/>
                <a:ea typeface="함초롬돋움" panose="020B0504000101010101" pitchFamily="50" charset="-127"/>
                <a:cs typeface="함초롬돋움" panose="020B0504000101010101" pitchFamily="50" charset="-127"/>
              </a:rPr>
              <a:t> dry powder inhaler</a:t>
            </a:r>
            <a:endParaRPr lang="ko-KR" altLang="en-US" sz="1400" dirty="0"/>
          </a:p>
        </p:txBody>
      </p:sp>
      <p:sp>
        <p:nvSpPr>
          <p:cNvPr id="11" name="직사각형 10">
            <a:extLst>
              <a:ext uri="{FF2B5EF4-FFF2-40B4-BE49-F238E27FC236}">
                <a16:creationId xmlns:a16="http://schemas.microsoft.com/office/drawing/2014/main" id="{664C7B8C-2A91-4231-8C9D-C9029512B4EE}"/>
              </a:ext>
            </a:extLst>
          </p:cNvPr>
          <p:cNvSpPr/>
          <p:nvPr/>
        </p:nvSpPr>
        <p:spPr>
          <a:xfrm>
            <a:off x="4004870" y="2957243"/>
            <a:ext cx="2271776" cy="307777"/>
          </a:xfrm>
          <a:prstGeom prst="rect">
            <a:avLst/>
          </a:prstGeom>
        </p:spPr>
        <p:txBody>
          <a:bodyPr wrap="square">
            <a:spAutoFit/>
          </a:bodyPr>
          <a:lstStyle/>
          <a:p>
            <a:r>
              <a:rPr lang="en-US" altLang="ko-KR" sz="1400"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DPI</a:t>
            </a:r>
            <a:r>
              <a:rPr lang="ko-KR" altLang="en-US" sz="1400"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 사용법만 교육하면 됨</a:t>
            </a:r>
            <a:r>
              <a:rPr lang="en-US" altLang="ko-KR" sz="1400" b="1" u="sng" dirty="0">
                <a:solidFill>
                  <a:srgbClr val="FF0000"/>
                </a:solidFill>
                <a:latin typeface="함초롬돋움" panose="020B0504000101010101" pitchFamily="50" charset="-127"/>
                <a:ea typeface="함초롬돋움" panose="020B0504000101010101" pitchFamily="50" charset="-127"/>
                <a:cs typeface="함초롬돋움" panose="020B0504000101010101" pitchFamily="50" charset="-127"/>
              </a:rPr>
              <a:t>.</a:t>
            </a:r>
            <a:endParaRPr lang="ko-KR" altLang="en-US" sz="1400" b="1" u="sng" dirty="0">
              <a:solidFill>
                <a:srgbClr val="FF0000"/>
              </a:solidFill>
            </a:endParaRPr>
          </a:p>
        </p:txBody>
      </p:sp>
      <p:cxnSp>
        <p:nvCxnSpPr>
          <p:cNvPr id="12" name="직선 연결선 11">
            <a:extLst>
              <a:ext uri="{FF2B5EF4-FFF2-40B4-BE49-F238E27FC236}">
                <a16:creationId xmlns:a16="http://schemas.microsoft.com/office/drawing/2014/main" id="{740F9537-03AA-425F-B3DE-0A00E12C4DF0}"/>
              </a:ext>
            </a:extLst>
          </p:cNvPr>
          <p:cNvCxnSpPr>
            <a:cxnSpLocks/>
          </p:cNvCxnSpPr>
          <p:nvPr/>
        </p:nvCxnSpPr>
        <p:spPr>
          <a:xfrm>
            <a:off x="418390" y="2521637"/>
            <a:ext cx="591820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025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4642" y="388333"/>
            <a:ext cx="8263288" cy="994172"/>
          </a:xfrm>
        </p:spPr>
        <p:txBody>
          <a:bodyPr>
            <a:normAutofit/>
          </a:bodyPr>
          <a:lstStyle/>
          <a:p>
            <a:pPr algn="l"/>
            <a:r>
              <a:rPr lang="ko-KR" altLang="en-US" sz="2400" dirty="0">
                <a:latin typeface="나눔바른고딕" panose="020B0603020101020101" pitchFamily="50" charset="-127"/>
                <a:ea typeface="나눔바른고딕" panose="020B0603020101020101" pitchFamily="50" charset="-127"/>
              </a:rPr>
              <a:t>천식</a:t>
            </a:r>
          </a:p>
        </p:txBody>
      </p:sp>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16" name="직사각형 15">
            <a:extLst>
              <a:ext uri="{FF2B5EF4-FFF2-40B4-BE49-F238E27FC236}">
                <a16:creationId xmlns:a16="http://schemas.microsoft.com/office/drawing/2014/main" id="{A4A79DD9-9133-4F98-B4F4-4BA22F008E6A}"/>
              </a:ext>
            </a:extLst>
          </p:cNvPr>
          <p:cNvSpPr/>
          <p:nvPr/>
        </p:nvSpPr>
        <p:spPr>
          <a:xfrm>
            <a:off x="4413150" y="1577054"/>
            <a:ext cx="1518364" cy="369332"/>
          </a:xfrm>
          <a:prstGeom prst="rect">
            <a:avLst/>
          </a:prstGeom>
        </p:spPr>
        <p:txBody>
          <a:bodyPr wrap="none">
            <a:spAutoFit/>
          </a:bodyPr>
          <a:lstStyle/>
          <a:p>
            <a:r>
              <a:rPr lang="ko-KR" altLang="en-US" b="1" u="sng" dirty="0">
                <a:solidFill>
                  <a:srgbClr val="FF0000"/>
                </a:solidFill>
                <a:latin typeface="나눔바른고딕" panose="020B0603020101020101" pitchFamily="50" charset="-127"/>
                <a:ea typeface="나눔바른고딕" panose="020B0603020101020101" pitchFamily="50" charset="-127"/>
              </a:rPr>
              <a:t>천식 악화 요인</a:t>
            </a:r>
            <a:endParaRPr lang="ko-KR" altLang="en-US" b="1" u="sng" dirty="0">
              <a:solidFill>
                <a:srgbClr val="FF0000"/>
              </a:solidFill>
            </a:endParaRPr>
          </a:p>
        </p:txBody>
      </p:sp>
      <p:sp>
        <p:nvSpPr>
          <p:cNvPr id="17" name="직사각형 16">
            <a:extLst>
              <a:ext uri="{FF2B5EF4-FFF2-40B4-BE49-F238E27FC236}">
                <a16:creationId xmlns:a16="http://schemas.microsoft.com/office/drawing/2014/main" id="{1FD4825F-9230-4A69-ABD1-C90F79A32BD4}"/>
              </a:ext>
            </a:extLst>
          </p:cNvPr>
          <p:cNvSpPr/>
          <p:nvPr/>
        </p:nvSpPr>
        <p:spPr>
          <a:xfrm>
            <a:off x="815348" y="1577341"/>
            <a:ext cx="1518364" cy="369332"/>
          </a:xfrm>
          <a:prstGeom prst="rect">
            <a:avLst/>
          </a:prstGeom>
        </p:spPr>
        <p:txBody>
          <a:bodyPr wrap="none">
            <a:spAutoFit/>
          </a:bodyPr>
          <a:lstStyle/>
          <a:p>
            <a:r>
              <a:rPr lang="ko-KR" altLang="en-US" b="1" u="sng" dirty="0">
                <a:solidFill>
                  <a:schemeClr val="accent2">
                    <a:lumMod val="90000"/>
                    <a:lumOff val="10000"/>
                  </a:schemeClr>
                </a:solidFill>
                <a:latin typeface="나눔바른고딕" panose="020B0603020101020101" pitchFamily="50" charset="-127"/>
                <a:ea typeface="나눔바른고딕" panose="020B0603020101020101" pitchFamily="50" charset="-127"/>
              </a:rPr>
              <a:t>천식 호전 요인</a:t>
            </a:r>
            <a:endParaRPr lang="ko-KR" altLang="en-US" b="1" u="sng" dirty="0">
              <a:solidFill>
                <a:schemeClr val="accent2">
                  <a:lumMod val="90000"/>
                  <a:lumOff val="10000"/>
                </a:schemeClr>
              </a:solidFill>
            </a:endParaRPr>
          </a:p>
        </p:txBody>
      </p:sp>
      <p:pic>
        <p:nvPicPr>
          <p:cNvPr id="6" name="그림 5">
            <a:extLst>
              <a:ext uri="{FF2B5EF4-FFF2-40B4-BE49-F238E27FC236}">
                <a16:creationId xmlns:a16="http://schemas.microsoft.com/office/drawing/2014/main" id="{36109D77-E840-4F2D-A907-6DBEBEEC27D7}"/>
              </a:ext>
            </a:extLst>
          </p:cNvPr>
          <p:cNvPicPr>
            <a:picLocks noChangeAspect="1"/>
          </p:cNvPicPr>
          <p:nvPr/>
        </p:nvPicPr>
        <p:blipFill>
          <a:blip r:embed="rId3"/>
          <a:stretch>
            <a:fillRect/>
          </a:stretch>
        </p:blipFill>
        <p:spPr>
          <a:xfrm>
            <a:off x="334804" y="2062220"/>
            <a:ext cx="6188392" cy="1694966"/>
          </a:xfrm>
          <a:prstGeom prst="rect">
            <a:avLst/>
          </a:prstGeom>
        </p:spPr>
      </p:pic>
    </p:spTree>
    <p:extLst>
      <p:ext uri="{BB962C8B-B14F-4D97-AF65-F5344CB8AC3E}">
        <p14:creationId xmlns:p14="http://schemas.microsoft.com/office/powerpoint/2010/main" val="2208945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4642" y="388333"/>
            <a:ext cx="8263288" cy="994172"/>
          </a:xfrm>
        </p:spPr>
        <p:txBody>
          <a:bodyPr>
            <a:normAutofit/>
          </a:bodyPr>
          <a:lstStyle/>
          <a:p>
            <a:pPr algn="l"/>
            <a:r>
              <a:rPr lang="ko-KR" altLang="en-US" sz="2400" dirty="0">
                <a:latin typeface="나눔바른고딕" panose="020B0603020101020101" pitchFamily="50" charset="-127"/>
                <a:ea typeface="나눔바른고딕" panose="020B0603020101020101" pitchFamily="50" charset="-127"/>
              </a:rPr>
              <a:t>천식 악화</a:t>
            </a:r>
          </a:p>
        </p:txBody>
      </p:sp>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3" name="직사각형 2">
            <a:extLst>
              <a:ext uri="{FF2B5EF4-FFF2-40B4-BE49-F238E27FC236}">
                <a16:creationId xmlns:a16="http://schemas.microsoft.com/office/drawing/2014/main" id="{B701D5F5-5364-4A7C-8AA2-34EC7F5573BD}"/>
              </a:ext>
            </a:extLst>
          </p:cNvPr>
          <p:cNvSpPr/>
          <p:nvPr/>
        </p:nvSpPr>
        <p:spPr>
          <a:xfrm rot="798728">
            <a:off x="781171" y="2619230"/>
            <a:ext cx="5295658"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이등변 삼각형 4">
            <a:extLst>
              <a:ext uri="{FF2B5EF4-FFF2-40B4-BE49-F238E27FC236}">
                <a16:creationId xmlns:a16="http://schemas.microsoft.com/office/drawing/2014/main" id="{9638FE19-1A3F-469C-86C0-13AF0F85D69E}"/>
              </a:ext>
            </a:extLst>
          </p:cNvPr>
          <p:cNvSpPr/>
          <p:nvPr/>
        </p:nvSpPr>
        <p:spPr>
          <a:xfrm>
            <a:off x="3089910" y="2865384"/>
            <a:ext cx="678180" cy="693420"/>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FCBED53-9871-4B07-82F2-9E6D6F21ADD1}"/>
              </a:ext>
            </a:extLst>
          </p:cNvPr>
          <p:cNvSpPr/>
          <p:nvPr/>
        </p:nvSpPr>
        <p:spPr>
          <a:xfrm rot="10800000">
            <a:off x="994998" y="2675118"/>
            <a:ext cx="407549" cy="693420"/>
          </a:xfrm>
          <a:prstGeom prst="downArrow">
            <a:avLst/>
          </a:prstGeom>
          <a:solidFill>
            <a:schemeClr val="accent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5" name="화살표: 아래쪽 14">
            <a:extLst>
              <a:ext uri="{FF2B5EF4-FFF2-40B4-BE49-F238E27FC236}">
                <a16:creationId xmlns:a16="http://schemas.microsoft.com/office/drawing/2014/main" id="{C8ED78B6-D249-4662-AE8F-281549482A0B}"/>
              </a:ext>
            </a:extLst>
          </p:cNvPr>
          <p:cNvSpPr/>
          <p:nvPr/>
        </p:nvSpPr>
        <p:spPr>
          <a:xfrm>
            <a:off x="5009562" y="1848103"/>
            <a:ext cx="853440" cy="1090421"/>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4A79DD9-9133-4F98-B4F4-4BA22F008E6A}"/>
              </a:ext>
            </a:extLst>
          </p:cNvPr>
          <p:cNvSpPr/>
          <p:nvPr/>
        </p:nvSpPr>
        <p:spPr>
          <a:xfrm>
            <a:off x="4059880" y="1108445"/>
            <a:ext cx="2560316" cy="584775"/>
          </a:xfrm>
          <a:prstGeom prst="rect">
            <a:avLst/>
          </a:prstGeom>
        </p:spPr>
        <p:txBody>
          <a:bodyPr wrap="none">
            <a:spAutoFit/>
          </a:bodyPr>
          <a:lstStyle/>
          <a:p>
            <a:r>
              <a:rPr lang="ko-KR" altLang="en-US" sz="3200" b="1" dirty="0">
                <a:solidFill>
                  <a:srgbClr val="FF0000"/>
                </a:solidFill>
                <a:latin typeface="나눔바른고딕" panose="020B0603020101020101" pitchFamily="50" charset="-127"/>
                <a:ea typeface="나눔바른고딕" panose="020B0603020101020101" pitchFamily="50" charset="-127"/>
              </a:rPr>
              <a:t>천식 악화 요인</a:t>
            </a:r>
            <a:endParaRPr lang="ko-KR" altLang="en-US" sz="3200" b="1" dirty="0">
              <a:solidFill>
                <a:srgbClr val="FF0000"/>
              </a:solidFill>
            </a:endParaRPr>
          </a:p>
        </p:txBody>
      </p:sp>
      <p:sp>
        <p:nvSpPr>
          <p:cNvPr id="17" name="직사각형 16">
            <a:extLst>
              <a:ext uri="{FF2B5EF4-FFF2-40B4-BE49-F238E27FC236}">
                <a16:creationId xmlns:a16="http://schemas.microsoft.com/office/drawing/2014/main" id="{1FD4825F-9230-4A69-ABD1-C90F79A32BD4}"/>
              </a:ext>
            </a:extLst>
          </p:cNvPr>
          <p:cNvSpPr/>
          <p:nvPr/>
        </p:nvSpPr>
        <p:spPr>
          <a:xfrm>
            <a:off x="424902" y="3513031"/>
            <a:ext cx="1518364" cy="369332"/>
          </a:xfrm>
          <a:prstGeom prst="rect">
            <a:avLst/>
          </a:prstGeom>
        </p:spPr>
        <p:txBody>
          <a:bodyPr wrap="none">
            <a:spAutoFit/>
          </a:bodyPr>
          <a:lstStyle/>
          <a:p>
            <a:r>
              <a:rPr lang="ko-KR" altLang="en-US" dirty="0">
                <a:solidFill>
                  <a:schemeClr val="accent2">
                    <a:lumMod val="90000"/>
                    <a:lumOff val="10000"/>
                  </a:schemeClr>
                </a:solidFill>
                <a:latin typeface="나눔바른고딕" panose="020B0603020101020101" pitchFamily="50" charset="-127"/>
                <a:ea typeface="나눔바른고딕" panose="020B0603020101020101" pitchFamily="50" charset="-127"/>
              </a:rPr>
              <a:t>천식 호전 요인</a:t>
            </a:r>
            <a:endParaRPr lang="ko-KR" altLang="en-US" dirty="0">
              <a:solidFill>
                <a:schemeClr val="accent2">
                  <a:lumMod val="90000"/>
                  <a:lumOff val="10000"/>
                </a:schemeClr>
              </a:solidFill>
            </a:endParaRPr>
          </a:p>
        </p:txBody>
      </p:sp>
    </p:spTree>
    <p:extLst>
      <p:ext uri="{BB962C8B-B14F-4D97-AF65-F5344CB8AC3E}">
        <p14:creationId xmlns:p14="http://schemas.microsoft.com/office/powerpoint/2010/main" val="2782182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4642" y="388333"/>
            <a:ext cx="8263288" cy="994172"/>
          </a:xfrm>
        </p:spPr>
        <p:txBody>
          <a:bodyPr>
            <a:normAutofit/>
          </a:bodyPr>
          <a:lstStyle/>
          <a:p>
            <a:pPr algn="l"/>
            <a:r>
              <a:rPr lang="ko-KR" altLang="en-US" sz="2400" dirty="0">
                <a:latin typeface="나눔바른고딕" panose="020B0603020101020101" pitchFamily="50" charset="-127"/>
                <a:ea typeface="나눔바른고딕" panose="020B0603020101020101" pitchFamily="50" charset="-127"/>
              </a:rPr>
              <a:t>천식 악화</a:t>
            </a:r>
          </a:p>
        </p:txBody>
      </p:sp>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3" name="직사각형 2">
            <a:extLst>
              <a:ext uri="{FF2B5EF4-FFF2-40B4-BE49-F238E27FC236}">
                <a16:creationId xmlns:a16="http://schemas.microsoft.com/office/drawing/2014/main" id="{B701D5F5-5364-4A7C-8AA2-34EC7F5573BD}"/>
              </a:ext>
            </a:extLst>
          </p:cNvPr>
          <p:cNvSpPr/>
          <p:nvPr/>
        </p:nvSpPr>
        <p:spPr>
          <a:xfrm rot="798728">
            <a:off x="781171" y="2619230"/>
            <a:ext cx="5295658"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이등변 삼각형 4">
            <a:extLst>
              <a:ext uri="{FF2B5EF4-FFF2-40B4-BE49-F238E27FC236}">
                <a16:creationId xmlns:a16="http://schemas.microsoft.com/office/drawing/2014/main" id="{9638FE19-1A3F-469C-86C0-13AF0F85D69E}"/>
              </a:ext>
            </a:extLst>
          </p:cNvPr>
          <p:cNvSpPr/>
          <p:nvPr/>
        </p:nvSpPr>
        <p:spPr>
          <a:xfrm>
            <a:off x="3089910" y="2865384"/>
            <a:ext cx="678180" cy="693420"/>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3FCBED53-9871-4B07-82F2-9E6D6F21ADD1}"/>
              </a:ext>
            </a:extLst>
          </p:cNvPr>
          <p:cNvSpPr/>
          <p:nvPr/>
        </p:nvSpPr>
        <p:spPr>
          <a:xfrm rot="10800000">
            <a:off x="994998" y="2675118"/>
            <a:ext cx="407549" cy="693420"/>
          </a:xfrm>
          <a:prstGeom prst="downArrow">
            <a:avLst/>
          </a:prstGeom>
          <a:solidFill>
            <a:schemeClr val="accent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5" name="화살표: 아래쪽 14">
            <a:extLst>
              <a:ext uri="{FF2B5EF4-FFF2-40B4-BE49-F238E27FC236}">
                <a16:creationId xmlns:a16="http://schemas.microsoft.com/office/drawing/2014/main" id="{C8ED78B6-D249-4662-AE8F-281549482A0B}"/>
              </a:ext>
            </a:extLst>
          </p:cNvPr>
          <p:cNvSpPr/>
          <p:nvPr/>
        </p:nvSpPr>
        <p:spPr>
          <a:xfrm>
            <a:off x="5009562" y="1848103"/>
            <a:ext cx="853440" cy="1090421"/>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4A79DD9-9133-4F98-B4F4-4BA22F008E6A}"/>
              </a:ext>
            </a:extLst>
          </p:cNvPr>
          <p:cNvSpPr/>
          <p:nvPr/>
        </p:nvSpPr>
        <p:spPr>
          <a:xfrm>
            <a:off x="4059880" y="1108445"/>
            <a:ext cx="2560316" cy="584775"/>
          </a:xfrm>
          <a:prstGeom prst="rect">
            <a:avLst/>
          </a:prstGeom>
        </p:spPr>
        <p:txBody>
          <a:bodyPr wrap="none">
            <a:spAutoFit/>
          </a:bodyPr>
          <a:lstStyle/>
          <a:p>
            <a:r>
              <a:rPr lang="ko-KR" altLang="en-US" sz="3200" b="1" dirty="0">
                <a:solidFill>
                  <a:srgbClr val="FF0000"/>
                </a:solidFill>
                <a:latin typeface="나눔바른고딕" panose="020B0603020101020101" pitchFamily="50" charset="-127"/>
                <a:ea typeface="나눔바른고딕" panose="020B0603020101020101" pitchFamily="50" charset="-127"/>
              </a:rPr>
              <a:t>천식 악화 요인</a:t>
            </a:r>
            <a:endParaRPr lang="ko-KR" altLang="en-US" sz="3200" b="1" dirty="0">
              <a:solidFill>
                <a:srgbClr val="FF0000"/>
              </a:solidFill>
            </a:endParaRPr>
          </a:p>
        </p:txBody>
      </p:sp>
      <p:sp>
        <p:nvSpPr>
          <p:cNvPr id="17" name="직사각형 16">
            <a:extLst>
              <a:ext uri="{FF2B5EF4-FFF2-40B4-BE49-F238E27FC236}">
                <a16:creationId xmlns:a16="http://schemas.microsoft.com/office/drawing/2014/main" id="{1FD4825F-9230-4A69-ABD1-C90F79A32BD4}"/>
              </a:ext>
            </a:extLst>
          </p:cNvPr>
          <p:cNvSpPr/>
          <p:nvPr/>
        </p:nvSpPr>
        <p:spPr>
          <a:xfrm>
            <a:off x="424902" y="3513031"/>
            <a:ext cx="1518364" cy="369332"/>
          </a:xfrm>
          <a:prstGeom prst="rect">
            <a:avLst/>
          </a:prstGeom>
        </p:spPr>
        <p:txBody>
          <a:bodyPr wrap="none">
            <a:spAutoFit/>
          </a:bodyPr>
          <a:lstStyle/>
          <a:p>
            <a:r>
              <a:rPr lang="ko-KR" altLang="en-US" dirty="0">
                <a:solidFill>
                  <a:schemeClr val="accent2">
                    <a:lumMod val="90000"/>
                    <a:lumOff val="10000"/>
                  </a:schemeClr>
                </a:solidFill>
                <a:latin typeface="나눔바른고딕" panose="020B0603020101020101" pitchFamily="50" charset="-127"/>
                <a:ea typeface="나눔바른고딕" panose="020B0603020101020101" pitchFamily="50" charset="-127"/>
              </a:rPr>
              <a:t>천식 호전 요인</a:t>
            </a:r>
            <a:endParaRPr lang="ko-KR" altLang="en-US" dirty="0">
              <a:solidFill>
                <a:schemeClr val="accent2">
                  <a:lumMod val="90000"/>
                  <a:lumOff val="10000"/>
                </a:schemeClr>
              </a:solidFill>
            </a:endParaRPr>
          </a:p>
        </p:txBody>
      </p:sp>
    </p:spTree>
    <p:extLst>
      <p:ext uri="{BB962C8B-B14F-4D97-AF65-F5344CB8AC3E}">
        <p14:creationId xmlns:p14="http://schemas.microsoft.com/office/powerpoint/2010/main" val="224571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4642" y="388333"/>
            <a:ext cx="8263288" cy="994172"/>
          </a:xfrm>
        </p:spPr>
        <p:txBody>
          <a:bodyPr>
            <a:normAutofit/>
          </a:bodyPr>
          <a:lstStyle/>
          <a:p>
            <a:pPr algn="l"/>
            <a:r>
              <a:rPr lang="ko-KR" altLang="en-US" sz="2400" dirty="0">
                <a:latin typeface="나눔바른고딕" panose="020B0603020101020101" pitchFamily="50" charset="-127"/>
                <a:ea typeface="나눔바른고딕" panose="020B0603020101020101" pitchFamily="50" charset="-127"/>
              </a:rPr>
              <a:t>천식 악화</a:t>
            </a:r>
          </a:p>
        </p:txBody>
      </p:sp>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2"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3" name="직사각형 2">
            <a:extLst>
              <a:ext uri="{FF2B5EF4-FFF2-40B4-BE49-F238E27FC236}">
                <a16:creationId xmlns:a16="http://schemas.microsoft.com/office/drawing/2014/main" id="{B701D5F5-5364-4A7C-8AA2-34EC7F5573BD}"/>
              </a:ext>
            </a:extLst>
          </p:cNvPr>
          <p:cNvSpPr/>
          <p:nvPr/>
        </p:nvSpPr>
        <p:spPr>
          <a:xfrm>
            <a:off x="781171" y="2457450"/>
            <a:ext cx="5295658" cy="22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이등변 삼각형 4">
            <a:extLst>
              <a:ext uri="{FF2B5EF4-FFF2-40B4-BE49-F238E27FC236}">
                <a16:creationId xmlns:a16="http://schemas.microsoft.com/office/drawing/2014/main" id="{9638FE19-1A3F-469C-86C0-13AF0F85D69E}"/>
              </a:ext>
            </a:extLst>
          </p:cNvPr>
          <p:cNvSpPr/>
          <p:nvPr/>
        </p:nvSpPr>
        <p:spPr>
          <a:xfrm>
            <a:off x="3188970" y="2686050"/>
            <a:ext cx="678180" cy="693420"/>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31DE1C2D-9BB6-403F-A86C-B8D82E02F010}"/>
              </a:ext>
            </a:extLst>
          </p:cNvPr>
          <p:cNvSpPr/>
          <p:nvPr/>
        </p:nvSpPr>
        <p:spPr>
          <a:xfrm>
            <a:off x="5017571" y="1218819"/>
            <a:ext cx="853440" cy="1090421"/>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BDFD794C-057E-4963-94BB-56594D8FE239}"/>
              </a:ext>
            </a:extLst>
          </p:cNvPr>
          <p:cNvSpPr/>
          <p:nvPr/>
        </p:nvSpPr>
        <p:spPr>
          <a:xfrm>
            <a:off x="4067889" y="479161"/>
            <a:ext cx="2560316" cy="584775"/>
          </a:xfrm>
          <a:prstGeom prst="rect">
            <a:avLst/>
          </a:prstGeom>
        </p:spPr>
        <p:txBody>
          <a:bodyPr wrap="none">
            <a:spAutoFit/>
          </a:bodyPr>
          <a:lstStyle/>
          <a:p>
            <a:r>
              <a:rPr lang="ko-KR" altLang="en-US" sz="3200" b="1" dirty="0">
                <a:solidFill>
                  <a:srgbClr val="FF0000"/>
                </a:solidFill>
                <a:latin typeface="나눔바른고딕" panose="020B0603020101020101" pitchFamily="50" charset="-127"/>
                <a:ea typeface="나눔바른고딕" panose="020B0603020101020101" pitchFamily="50" charset="-127"/>
              </a:rPr>
              <a:t>천식 악화 요인</a:t>
            </a:r>
            <a:endParaRPr lang="ko-KR" altLang="en-US" sz="3200" b="1" dirty="0">
              <a:solidFill>
                <a:srgbClr val="FF0000"/>
              </a:solidFill>
            </a:endParaRPr>
          </a:p>
        </p:txBody>
      </p:sp>
      <p:sp>
        <p:nvSpPr>
          <p:cNvPr id="20" name="화살표: 아래쪽 19">
            <a:extLst>
              <a:ext uri="{FF2B5EF4-FFF2-40B4-BE49-F238E27FC236}">
                <a16:creationId xmlns:a16="http://schemas.microsoft.com/office/drawing/2014/main" id="{0D0167AE-B3BB-426D-B083-BBA04912DCF6}"/>
              </a:ext>
            </a:extLst>
          </p:cNvPr>
          <p:cNvSpPr/>
          <p:nvPr/>
        </p:nvSpPr>
        <p:spPr>
          <a:xfrm rot="10800000">
            <a:off x="914642" y="2834260"/>
            <a:ext cx="853440" cy="1090421"/>
          </a:xfrm>
          <a:prstGeom prst="downArrow">
            <a:avLst/>
          </a:prstGeom>
          <a:solidFill>
            <a:schemeClr val="accent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E7BDD1A7-D778-49A2-9A9A-A22FCE310FF7}"/>
              </a:ext>
            </a:extLst>
          </p:cNvPr>
          <p:cNvSpPr/>
          <p:nvPr/>
        </p:nvSpPr>
        <p:spPr>
          <a:xfrm>
            <a:off x="722169" y="4135779"/>
            <a:ext cx="5413661" cy="646331"/>
          </a:xfrm>
          <a:prstGeom prst="rect">
            <a:avLst/>
          </a:prstGeom>
        </p:spPr>
        <p:txBody>
          <a:bodyPr wrap="none">
            <a:spAutoFit/>
          </a:bodyPr>
          <a:lstStyle/>
          <a:p>
            <a:r>
              <a:rPr lang="ko-KR" altLang="en-US" dirty="0">
                <a:latin typeface="나눔바른고딕" panose="020B0603020101020101" pitchFamily="50" charset="-127"/>
                <a:ea typeface="나눔바른고딕" panose="020B0603020101020101" pitchFamily="50" charset="-127"/>
              </a:rPr>
              <a:t>평소에 사용하던 흡입용 스테로이드 </a:t>
            </a:r>
            <a:endParaRPr lang="en-US" altLang="ko-KR" dirty="0">
              <a:latin typeface="나눔바른고딕" panose="020B0603020101020101" pitchFamily="50" charset="-127"/>
              <a:ea typeface="나눔바른고딕" panose="020B0603020101020101" pitchFamily="50" charset="-127"/>
            </a:endParaRPr>
          </a:p>
          <a:p>
            <a:r>
              <a:rPr lang="en-US" altLang="ko-KR" b="1" dirty="0">
                <a:solidFill>
                  <a:srgbClr val="FF0000"/>
                </a:solidFill>
                <a:latin typeface="나눔바른고딕" panose="020B0603020101020101" pitchFamily="50" charset="-127"/>
                <a:ea typeface="나눔바른고딕" panose="020B0603020101020101" pitchFamily="50" charset="-127"/>
              </a:rPr>
              <a:t>+ </a:t>
            </a:r>
            <a:r>
              <a:rPr lang="ko-KR" altLang="en-US" b="1" dirty="0">
                <a:solidFill>
                  <a:srgbClr val="FF0000"/>
                </a:solidFill>
                <a:latin typeface="나눔바른고딕" panose="020B0603020101020101" pitchFamily="50" charset="-127"/>
                <a:ea typeface="나눔바른고딕" panose="020B0603020101020101" pitchFamily="50" charset="-127"/>
              </a:rPr>
              <a:t>추가적인 흡입용 스테로이드 필요 </a:t>
            </a:r>
            <a:r>
              <a:rPr lang="en-US" altLang="ko-KR" b="1" dirty="0">
                <a:solidFill>
                  <a:srgbClr val="FF0000"/>
                </a:solidFill>
                <a:latin typeface="나눔바른고딕" panose="020B0603020101020101" pitchFamily="50" charset="-127"/>
                <a:ea typeface="나눔바른고딕" panose="020B0603020101020101" pitchFamily="50" charset="-127"/>
              </a:rPr>
              <a:t>or </a:t>
            </a:r>
            <a:r>
              <a:rPr lang="ko-KR" altLang="en-US" b="1" dirty="0">
                <a:solidFill>
                  <a:srgbClr val="FF0000"/>
                </a:solidFill>
                <a:latin typeface="나눔바른고딕" panose="020B0603020101020101" pitchFamily="50" charset="-127"/>
                <a:ea typeface="나눔바른고딕" panose="020B0603020101020101" pitchFamily="50" charset="-127"/>
              </a:rPr>
              <a:t>경구 스테로이드</a:t>
            </a:r>
            <a:endParaRPr lang="ko-KR" altLang="en-US" b="1" dirty="0">
              <a:solidFill>
                <a:srgbClr val="FF0000"/>
              </a:solidFill>
            </a:endParaRPr>
          </a:p>
        </p:txBody>
      </p:sp>
    </p:spTree>
    <p:extLst>
      <p:ext uri="{BB962C8B-B14F-4D97-AF65-F5344CB8AC3E}">
        <p14:creationId xmlns:p14="http://schemas.microsoft.com/office/powerpoint/2010/main" val="2816621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BFB38EF1-F5CA-4E91-9027-9D635588976D}"/>
              </a:ext>
            </a:extLst>
          </p:cNvPr>
          <p:cNvPicPr>
            <a:picLocks noChangeAspect="1"/>
          </p:cNvPicPr>
          <p:nvPr/>
        </p:nvPicPr>
        <p:blipFill>
          <a:blip r:embed="rId2"/>
          <a:stretch>
            <a:fillRect/>
          </a:stretch>
        </p:blipFill>
        <p:spPr>
          <a:xfrm>
            <a:off x="4875651" y="1724333"/>
            <a:ext cx="410497" cy="772701"/>
          </a:xfrm>
          <a:prstGeom prst="rect">
            <a:avLst/>
          </a:prstGeom>
        </p:spPr>
      </p:pic>
      <p:pic>
        <p:nvPicPr>
          <p:cNvPr id="5" name="그림 4">
            <a:extLst>
              <a:ext uri="{FF2B5EF4-FFF2-40B4-BE49-F238E27FC236}">
                <a16:creationId xmlns:a16="http://schemas.microsoft.com/office/drawing/2014/main" id="{3D8C6B18-3FC9-46CF-8383-D2A421891259}"/>
              </a:ext>
            </a:extLst>
          </p:cNvPr>
          <p:cNvPicPr>
            <a:picLocks noChangeAspect="1"/>
          </p:cNvPicPr>
          <p:nvPr/>
        </p:nvPicPr>
        <p:blipFill>
          <a:blip r:embed="rId3"/>
          <a:stretch>
            <a:fillRect/>
          </a:stretch>
        </p:blipFill>
        <p:spPr>
          <a:xfrm>
            <a:off x="3386422" y="539059"/>
            <a:ext cx="1326112" cy="1817915"/>
          </a:xfrm>
          <a:prstGeom prst="rect">
            <a:avLst/>
          </a:prstGeom>
        </p:spPr>
      </p:pic>
      <p:pic>
        <p:nvPicPr>
          <p:cNvPr id="6" name="그림 5">
            <a:extLst>
              <a:ext uri="{FF2B5EF4-FFF2-40B4-BE49-F238E27FC236}">
                <a16:creationId xmlns:a16="http://schemas.microsoft.com/office/drawing/2014/main" id="{4C4D338E-EEB2-42B0-8B52-7F8B736781EE}"/>
              </a:ext>
            </a:extLst>
          </p:cNvPr>
          <p:cNvPicPr>
            <a:picLocks noChangeAspect="1"/>
          </p:cNvPicPr>
          <p:nvPr/>
        </p:nvPicPr>
        <p:blipFill>
          <a:blip r:embed="rId4"/>
          <a:stretch>
            <a:fillRect/>
          </a:stretch>
        </p:blipFill>
        <p:spPr>
          <a:xfrm>
            <a:off x="1115828" y="555939"/>
            <a:ext cx="1293273" cy="1801034"/>
          </a:xfrm>
          <a:prstGeom prst="rect">
            <a:avLst/>
          </a:prstGeom>
        </p:spPr>
      </p:pic>
      <p:sp>
        <p:nvSpPr>
          <p:cNvPr id="7" name="오른쪽 화살표 5">
            <a:extLst>
              <a:ext uri="{FF2B5EF4-FFF2-40B4-BE49-F238E27FC236}">
                <a16:creationId xmlns:a16="http://schemas.microsoft.com/office/drawing/2014/main" id="{D980463D-5F8F-413D-9E10-3A4AAC8F6EF6}"/>
              </a:ext>
            </a:extLst>
          </p:cNvPr>
          <p:cNvSpPr/>
          <p:nvPr/>
        </p:nvSpPr>
        <p:spPr>
          <a:xfrm>
            <a:off x="2511636" y="1400525"/>
            <a:ext cx="772253"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 name="직사각형 7">
            <a:extLst>
              <a:ext uri="{FF2B5EF4-FFF2-40B4-BE49-F238E27FC236}">
                <a16:creationId xmlns:a16="http://schemas.microsoft.com/office/drawing/2014/main" id="{673453D8-8571-4E08-9CFF-38002807EFE7}"/>
              </a:ext>
            </a:extLst>
          </p:cNvPr>
          <p:cNvSpPr/>
          <p:nvPr/>
        </p:nvSpPr>
        <p:spPr>
          <a:xfrm>
            <a:off x="2371279" y="719307"/>
            <a:ext cx="994504" cy="681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2060"/>
                </a:solidFill>
              </a:rPr>
              <a:t>acute management</a:t>
            </a:r>
            <a:endParaRPr lang="ko-KR" altLang="en-US" sz="1050" dirty="0">
              <a:solidFill>
                <a:srgbClr val="002060"/>
              </a:solidFill>
            </a:endParaRPr>
          </a:p>
        </p:txBody>
      </p:sp>
      <p:sp>
        <p:nvSpPr>
          <p:cNvPr id="9" name="직사각형 8">
            <a:extLst>
              <a:ext uri="{FF2B5EF4-FFF2-40B4-BE49-F238E27FC236}">
                <a16:creationId xmlns:a16="http://schemas.microsoft.com/office/drawing/2014/main" id="{C130BA11-C752-491D-90F0-16300E6DA6C8}"/>
              </a:ext>
            </a:extLst>
          </p:cNvPr>
          <p:cNvSpPr/>
          <p:nvPr/>
        </p:nvSpPr>
        <p:spPr>
          <a:xfrm>
            <a:off x="2511635" y="1667900"/>
            <a:ext cx="994504" cy="681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a:solidFill>
                  <a:srgbClr val="002060"/>
                </a:solidFill>
              </a:rPr>
              <a:t>+ systemic steroids</a:t>
            </a:r>
          </a:p>
          <a:p>
            <a:r>
              <a:rPr lang="en-US" altLang="ko-KR" sz="1000" dirty="0">
                <a:solidFill>
                  <a:srgbClr val="002060"/>
                </a:solidFill>
              </a:rPr>
              <a:t>+ ICS/LABA</a:t>
            </a:r>
          </a:p>
          <a:p>
            <a:r>
              <a:rPr lang="en-US" altLang="ko-KR" sz="1000" dirty="0">
                <a:solidFill>
                  <a:srgbClr val="002060"/>
                </a:solidFill>
              </a:rPr>
              <a:t>+ LTRAs</a:t>
            </a:r>
          </a:p>
        </p:txBody>
      </p:sp>
      <p:pic>
        <p:nvPicPr>
          <p:cNvPr id="10" name="그림 9">
            <a:extLst>
              <a:ext uri="{FF2B5EF4-FFF2-40B4-BE49-F238E27FC236}">
                <a16:creationId xmlns:a16="http://schemas.microsoft.com/office/drawing/2014/main" id="{B4BBD0D8-3B99-449A-ACDF-72EE5B82C8CE}"/>
              </a:ext>
            </a:extLst>
          </p:cNvPr>
          <p:cNvPicPr>
            <a:picLocks noChangeAspect="1"/>
          </p:cNvPicPr>
          <p:nvPr/>
        </p:nvPicPr>
        <p:blipFill>
          <a:blip r:embed="rId5"/>
          <a:stretch>
            <a:fillRect/>
          </a:stretch>
        </p:blipFill>
        <p:spPr>
          <a:xfrm>
            <a:off x="4857343" y="816045"/>
            <a:ext cx="529393" cy="503214"/>
          </a:xfrm>
          <a:prstGeom prst="rect">
            <a:avLst/>
          </a:prstGeom>
        </p:spPr>
      </p:pic>
      <p:sp>
        <p:nvSpPr>
          <p:cNvPr id="13" name="오른쪽 화살표 5">
            <a:extLst>
              <a:ext uri="{FF2B5EF4-FFF2-40B4-BE49-F238E27FC236}">
                <a16:creationId xmlns:a16="http://schemas.microsoft.com/office/drawing/2014/main" id="{C18A1EE1-7B37-4C17-B404-162860DB0596}"/>
              </a:ext>
            </a:extLst>
          </p:cNvPr>
          <p:cNvSpPr/>
          <p:nvPr/>
        </p:nvSpPr>
        <p:spPr>
          <a:xfrm>
            <a:off x="4815069" y="1448015"/>
            <a:ext cx="571667"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14" name="그림 13">
            <a:extLst>
              <a:ext uri="{FF2B5EF4-FFF2-40B4-BE49-F238E27FC236}">
                <a16:creationId xmlns:a16="http://schemas.microsoft.com/office/drawing/2014/main" id="{1EF96536-51D0-4E76-BCF4-FAA7F5D24CB7}"/>
              </a:ext>
            </a:extLst>
          </p:cNvPr>
          <p:cNvPicPr>
            <a:picLocks noChangeAspect="1"/>
          </p:cNvPicPr>
          <p:nvPr/>
        </p:nvPicPr>
        <p:blipFill>
          <a:blip r:embed="rId3"/>
          <a:stretch>
            <a:fillRect/>
          </a:stretch>
        </p:blipFill>
        <p:spPr>
          <a:xfrm>
            <a:off x="1852872" y="2665198"/>
            <a:ext cx="1326112" cy="1817915"/>
          </a:xfrm>
          <a:prstGeom prst="rect">
            <a:avLst/>
          </a:prstGeom>
        </p:spPr>
      </p:pic>
      <p:pic>
        <p:nvPicPr>
          <p:cNvPr id="17" name="그림 16">
            <a:extLst>
              <a:ext uri="{FF2B5EF4-FFF2-40B4-BE49-F238E27FC236}">
                <a16:creationId xmlns:a16="http://schemas.microsoft.com/office/drawing/2014/main" id="{7C56D890-6085-4AC0-A1B5-120CF3137A4C}"/>
              </a:ext>
            </a:extLst>
          </p:cNvPr>
          <p:cNvPicPr>
            <a:picLocks noChangeAspect="1"/>
          </p:cNvPicPr>
          <p:nvPr/>
        </p:nvPicPr>
        <p:blipFill>
          <a:blip r:embed="rId4"/>
          <a:stretch>
            <a:fillRect/>
          </a:stretch>
        </p:blipFill>
        <p:spPr>
          <a:xfrm>
            <a:off x="4156310" y="2628654"/>
            <a:ext cx="1317517" cy="1834796"/>
          </a:xfrm>
          <a:prstGeom prst="rect">
            <a:avLst/>
          </a:prstGeom>
        </p:spPr>
      </p:pic>
      <p:pic>
        <p:nvPicPr>
          <p:cNvPr id="18" name="그림 17">
            <a:extLst>
              <a:ext uri="{FF2B5EF4-FFF2-40B4-BE49-F238E27FC236}">
                <a16:creationId xmlns:a16="http://schemas.microsoft.com/office/drawing/2014/main" id="{95F011D2-73A4-4C82-A448-87CEAAA09C2B}"/>
              </a:ext>
            </a:extLst>
          </p:cNvPr>
          <p:cNvPicPr>
            <a:picLocks noChangeAspect="1"/>
          </p:cNvPicPr>
          <p:nvPr/>
        </p:nvPicPr>
        <p:blipFill>
          <a:blip r:embed="rId5"/>
          <a:stretch>
            <a:fillRect/>
          </a:stretch>
        </p:blipFill>
        <p:spPr>
          <a:xfrm>
            <a:off x="3300825" y="2918071"/>
            <a:ext cx="529393" cy="503214"/>
          </a:xfrm>
          <a:prstGeom prst="rect">
            <a:avLst/>
          </a:prstGeom>
        </p:spPr>
      </p:pic>
      <p:sp>
        <p:nvSpPr>
          <p:cNvPr id="19" name="오른쪽 화살표 5">
            <a:extLst>
              <a:ext uri="{FF2B5EF4-FFF2-40B4-BE49-F238E27FC236}">
                <a16:creationId xmlns:a16="http://schemas.microsoft.com/office/drawing/2014/main" id="{52018D71-0292-456A-A3CC-B768F30A682D}"/>
              </a:ext>
            </a:extLst>
          </p:cNvPr>
          <p:cNvSpPr/>
          <p:nvPr/>
        </p:nvSpPr>
        <p:spPr>
          <a:xfrm>
            <a:off x="3258551" y="3550041"/>
            <a:ext cx="772253"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0" name="직사각형 19">
            <a:extLst>
              <a:ext uri="{FF2B5EF4-FFF2-40B4-BE49-F238E27FC236}">
                <a16:creationId xmlns:a16="http://schemas.microsoft.com/office/drawing/2014/main" id="{4E3A898E-2528-4AF1-ABE7-09E0953D17E3}"/>
              </a:ext>
            </a:extLst>
          </p:cNvPr>
          <p:cNvSpPr/>
          <p:nvPr/>
        </p:nvSpPr>
        <p:spPr>
          <a:xfrm rot="2977983">
            <a:off x="3245399" y="3150592"/>
            <a:ext cx="67428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F007AE78-42F1-4032-BCBE-F35A6CB8D3C2}"/>
              </a:ext>
            </a:extLst>
          </p:cNvPr>
          <p:cNvSpPr/>
          <p:nvPr/>
        </p:nvSpPr>
        <p:spPr>
          <a:xfrm rot="8072950">
            <a:off x="3216487" y="3158742"/>
            <a:ext cx="674276"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5">
            <a:extLst>
              <a:ext uri="{FF2B5EF4-FFF2-40B4-BE49-F238E27FC236}">
                <a16:creationId xmlns:a16="http://schemas.microsoft.com/office/drawing/2014/main" id="{A5C4BC03-E399-435C-AD27-4D41A4EE94CA}"/>
              </a:ext>
            </a:extLst>
          </p:cNvPr>
          <p:cNvSpPr/>
          <p:nvPr/>
        </p:nvSpPr>
        <p:spPr>
          <a:xfrm>
            <a:off x="1057239" y="3550041"/>
            <a:ext cx="571667"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24" name="그림 23">
            <a:extLst>
              <a:ext uri="{FF2B5EF4-FFF2-40B4-BE49-F238E27FC236}">
                <a16:creationId xmlns:a16="http://schemas.microsoft.com/office/drawing/2014/main" id="{C018C13D-5915-4353-802D-806048DDB8DB}"/>
              </a:ext>
            </a:extLst>
          </p:cNvPr>
          <p:cNvPicPr>
            <a:picLocks noChangeAspect="1"/>
          </p:cNvPicPr>
          <p:nvPr/>
        </p:nvPicPr>
        <p:blipFill>
          <a:blip r:embed="rId2"/>
          <a:stretch>
            <a:fillRect/>
          </a:stretch>
        </p:blipFill>
        <p:spPr>
          <a:xfrm>
            <a:off x="3375352" y="3817212"/>
            <a:ext cx="410497" cy="772701"/>
          </a:xfrm>
          <a:prstGeom prst="rect">
            <a:avLst/>
          </a:prstGeom>
        </p:spPr>
      </p:pic>
      <p:sp>
        <p:nvSpPr>
          <p:cNvPr id="25" name="직사각형 24">
            <a:extLst>
              <a:ext uri="{FF2B5EF4-FFF2-40B4-BE49-F238E27FC236}">
                <a16:creationId xmlns:a16="http://schemas.microsoft.com/office/drawing/2014/main" id="{CDE8299B-9DBF-4BC8-A125-A260E50C469C}"/>
              </a:ext>
            </a:extLst>
          </p:cNvPr>
          <p:cNvSpPr/>
          <p:nvPr/>
        </p:nvSpPr>
        <p:spPr>
          <a:xfrm rot="2977983">
            <a:off x="3209713" y="4149866"/>
            <a:ext cx="67428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74981F-E025-4813-B18E-7B2134A9433D}"/>
              </a:ext>
            </a:extLst>
          </p:cNvPr>
          <p:cNvSpPr/>
          <p:nvPr/>
        </p:nvSpPr>
        <p:spPr>
          <a:xfrm rot="8072950">
            <a:off x="3180801" y="4158016"/>
            <a:ext cx="674276"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94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3" grpId="0" animBg="1"/>
      <p:bldP spid="19" grpId="0" animBg="1"/>
      <p:bldP spid="20" grpId="0" animBg="1"/>
      <p:bldP spid="23" grpId="0" animBg="1"/>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4C4D338E-EEB2-42B0-8B52-7F8B736781EE}"/>
              </a:ext>
            </a:extLst>
          </p:cNvPr>
          <p:cNvPicPr>
            <a:picLocks noChangeAspect="1"/>
          </p:cNvPicPr>
          <p:nvPr/>
        </p:nvPicPr>
        <p:blipFill>
          <a:blip r:embed="rId2"/>
          <a:stretch>
            <a:fillRect/>
          </a:stretch>
        </p:blipFill>
        <p:spPr>
          <a:xfrm>
            <a:off x="424250" y="550639"/>
            <a:ext cx="1293273" cy="1801034"/>
          </a:xfrm>
          <a:prstGeom prst="rect">
            <a:avLst/>
          </a:prstGeom>
        </p:spPr>
      </p:pic>
      <p:sp>
        <p:nvSpPr>
          <p:cNvPr id="7" name="오른쪽 화살표 5">
            <a:extLst>
              <a:ext uri="{FF2B5EF4-FFF2-40B4-BE49-F238E27FC236}">
                <a16:creationId xmlns:a16="http://schemas.microsoft.com/office/drawing/2014/main" id="{D980463D-5F8F-413D-9E10-3A4AAC8F6EF6}"/>
              </a:ext>
            </a:extLst>
          </p:cNvPr>
          <p:cNvSpPr/>
          <p:nvPr/>
        </p:nvSpPr>
        <p:spPr>
          <a:xfrm>
            <a:off x="2218687" y="1422599"/>
            <a:ext cx="772253"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10" name="그림 9">
            <a:extLst>
              <a:ext uri="{FF2B5EF4-FFF2-40B4-BE49-F238E27FC236}">
                <a16:creationId xmlns:a16="http://schemas.microsoft.com/office/drawing/2014/main" id="{B4BBD0D8-3B99-449A-ACDF-72EE5B82C8CE}"/>
              </a:ext>
            </a:extLst>
          </p:cNvPr>
          <p:cNvPicPr>
            <a:picLocks noChangeAspect="1"/>
          </p:cNvPicPr>
          <p:nvPr/>
        </p:nvPicPr>
        <p:blipFill>
          <a:blip r:embed="rId3"/>
          <a:stretch>
            <a:fillRect/>
          </a:stretch>
        </p:blipFill>
        <p:spPr>
          <a:xfrm>
            <a:off x="2340116" y="790628"/>
            <a:ext cx="529393" cy="503214"/>
          </a:xfrm>
          <a:prstGeom prst="rect">
            <a:avLst/>
          </a:prstGeom>
        </p:spPr>
      </p:pic>
      <p:sp>
        <p:nvSpPr>
          <p:cNvPr id="13" name="오른쪽 화살표 5">
            <a:extLst>
              <a:ext uri="{FF2B5EF4-FFF2-40B4-BE49-F238E27FC236}">
                <a16:creationId xmlns:a16="http://schemas.microsoft.com/office/drawing/2014/main" id="{C18A1EE1-7B37-4C17-B404-162860DB0596}"/>
              </a:ext>
            </a:extLst>
          </p:cNvPr>
          <p:cNvSpPr/>
          <p:nvPr/>
        </p:nvSpPr>
        <p:spPr>
          <a:xfrm>
            <a:off x="5351504" y="1445878"/>
            <a:ext cx="772253"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17" name="그림 16">
            <a:extLst>
              <a:ext uri="{FF2B5EF4-FFF2-40B4-BE49-F238E27FC236}">
                <a16:creationId xmlns:a16="http://schemas.microsoft.com/office/drawing/2014/main" id="{7C56D890-6085-4AC0-A1B5-120CF3137A4C}"/>
              </a:ext>
            </a:extLst>
          </p:cNvPr>
          <p:cNvPicPr>
            <a:picLocks noChangeAspect="1"/>
          </p:cNvPicPr>
          <p:nvPr/>
        </p:nvPicPr>
        <p:blipFill>
          <a:blip r:embed="rId2"/>
          <a:stretch>
            <a:fillRect/>
          </a:stretch>
        </p:blipFill>
        <p:spPr>
          <a:xfrm>
            <a:off x="3628343" y="550639"/>
            <a:ext cx="1317517" cy="1834796"/>
          </a:xfrm>
          <a:prstGeom prst="rect">
            <a:avLst/>
          </a:prstGeom>
        </p:spPr>
      </p:pic>
      <p:sp>
        <p:nvSpPr>
          <p:cNvPr id="22" name="직사각형 21">
            <a:extLst>
              <a:ext uri="{FF2B5EF4-FFF2-40B4-BE49-F238E27FC236}">
                <a16:creationId xmlns:a16="http://schemas.microsoft.com/office/drawing/2014/main" id="{1630AAD2-9458-43AD-B6FC-DC3FE7E1F827}"/>
              </a:ext>
            </a:extLst>
          </p:cNvPr>
          <p:cNvSpPr/>
          <p:nvPr/>
        </p:nvSpPr>
        <p:spPr>
          <a:xfrm>
            <a:off x="1240355" y="1610523"/>
            <a:ext cx="2858556" cy="944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2060"/>
                </a:solidFill>
              </a:rPr>
              <a:t>Rapid bronchodilation </a:t>
            </a:r>
            <a:r>
              <a:rPr lang="en-US" altLang="ko-KR" sz="1100" b="1" dirty="0">
                <a:solidFill>
                  <a:srgbClr val="FF0000"/>
                </a:solidFill>
              </a:rPr>
              <a:t>-</a:t>
            </a:r>
            <a:endParaRPr lang="en-US" altLang="ko-KR" sz="1100" dirty="0">
              <a:solidFill>
                <a:srgbClr val="002060"/>
              </a:solidFill>
            </a:endParaRPr>
          </a:p>
          <a:p>
            <a:pPr algn="ctr"/>
            <a:r>
              <a:rPr lang="en-US" altLang="ko-KR" sz="1100" dirty="0">
                <a:solidFill>
                  <a:srgbClr val="002060"/>
                </a:solidFill>
              </a:rPr>
              <a:t>Slow but long-acting BD </a:t>
            </a:r>
            <a:r>
              <a:rPr lang="en-US" altLang="ko-KR" sz="1100" dirty="0">
                <a:solidFill>
                  <a:srgbClr val="FF0000"/>
                </a:solidFill>
              </a:rPr>
              <a:t>+</a:t>
            </a:r>
            <a:endParaRPr lang="en-US" altLang="ko-KR" sz="1100" dirty="0">
              <a:solidFill>
                <a:srgbClr val="002060"/>
              </a:solidFill>
            </a:endParaRPr>
          </a:p>
          <a:p>
            <a:pPr algn="ctr"/>
            <a:r>
              <a:rPr lang="en-US" altLang="ko-KR" sz="1100" dirty="0">
                <a:solidFill>
                  <a:srgbClr val="002060"/>
                </a:solidFill>
              </a:rPr>
              <a:t>&amp; Anti-inflammation </a:t>
            </a:r>
            <a:r>
              <a:rPr lang="en-US" altLang="ko-KR" sz="1100" dirty="0">
                <a:solidFill>
                  <a:srgbClr val="FF0000"/>
                </a:solidFill>
              </a:rPr>
              <a:t>+</a:t>
            </a:r>
            <a:endParaRPr lang="ko-KR" altLang="en-US" sz="1100" dirty="0">
              <a:solidFill>
                <a:srgbClr val="002060"/>
              </a:solidFill>
            </a:endParaRPr>
          </a:p>
        </p:txBody>
      </p:sp>
      <p:pic>
        <p:nvPicPr>
          <p:cNvPr id="24" name="그림 23">
            <a:extLst>
              <a:ext uri="{FF2B5EF4-FFF2-40B4-BE49-F238E27FC236}">
                <a16:creationId xmlns:a16="http://schemas.microsoft.com/office/drawing/2014/main" id="{F9A7BB14-D25E-40DE-A202-DA154DB07139}"/>
              </a:ext>
            </a:extLst>
          </p:cNvPr>
          <p:cNvPicPr>
            <a:picLocks noChangeAspect="1"/>
          </p:cNvPicPr>
          <p:nvPr/>
        </p:nvPicPr>
        <p:blipFill rotWithShape="1">
          <a:blip r:embed="rId4"/>
          <a:srcRect l="53903"/>
          <a:stretch/>
        </p:blipFill>
        <p:spPr>
          <a:xfrm>
            <a:off x="5603014" y="717817"/>
            <a:ext cx="269231" cy="648837"/>
          </a:xfrm>
          <a:prstGeom prst="rect">
            <a:avLst/>
          </a:prstGeom>
        </p:spPr>
      </p:pic>
      <p:sp>
        <p:nvSpPr>
          <p:cNvPr id="25" name="직사각형 24">
            <a:extLst>
              <a:ext uri="{FF2B5EF4-FFF2-40B4-BE49-F238E27FC236}">
                <a16:creationId xmlns:a16="http://schemas.microsoft.com/office/drawing/2014/main" id="{D0B3DC31-A864-4D72-AE30-2E6DF1660CD1}"/>
              </a:ext>
            </a:extLst>
          </p:cNvPr>
          <p:cNvSpPr/>
          <p:nvPr/>
        </p:nvSpPr>
        <p:spPr>
          <a:xfrm>
            <a:off x="4368401" y="1582252"/>
            <a:ext cx="2858556" cy="944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2060"/>
                </a:solidFill>
              </a:rPr>
              <a:t>Rapid bronchodilation </a:t>
            </a:r>
            <a:r>
              <a:rPr lang="en-US" altLang="ko-KR" sz="1100" b="1" dirty="0">
                <a:solidFill>
                  <a:srgbClr val="FF0000"/>
                </a:solidFill>
              </a:rPr>
              <a:t>+</a:t>
            </a:r>
          </a:p>
          <a:p>
            <a:pPr algn="ctr"/>
            <a:r>
              <a:rPr lang="en-US" altLang="ko-KR" sz="1100" dirty="0">
                <a:solidFill>
                  <a:schemeClr val="tx1"/>
                </a:solidFill>
              </a:rPr>
              <a:t>Long-acting BD </a:t>
            </a:r>
            <a:r>
              <a:rPr lang="en-US" altLang="ko-KR" sz="1100" b="1" dirty="0">
                <a:solidFill>
                  <a:srgbClr val="FF0000"/>
                </a:solidFill>
              </a:rPr>
              <a:t>-</a:t>
            </a:r>
          </a:p>
          <a:p>
            <a:pPr algn="ctr"/>
            <a:r>
              <a:rPr lang="en-US" altLang="ko-KR" sz="1100" dirty="0">
                <a:solidFill>
                  <a:srgbClr val="002060"/>
                </a:solidFill>
              </a:rPr>
              <a:t>Anti-inflammation </a:t>
            </a:r>
            <a:r>
              <a:rPr lang="en-US" altLang="ko-KR" sz="1100" b="1" dirty="0">
                <a:solidFill>
                  <a:srgbClr val="FF0000"/>
                </a:solidFill>
              </a:rPr>
              <a:t>-</a:t>
            </a:r>
            <a:endParaRPr lang="ko-KR" altLang="en-US" sz="1100" b="1" dirty="0">
              <a:solidFill>
                <a:srgbClr val="FF0000"/>
              </a:solidFill>
            </a:endParaRPr>
          </a:p>
        </p:txBody>
      </p:sp>
      <p:pic>
        <p:nvPicPr>
          <p:cNvPr id="3" name="그림 2">
            <a:extLst>
              <a:ext uri="{FF2B5EF4-FFF2-40B4-BE49-F238E27FC236}">
                <a16:creationId xmlns:a16="http://schemas.microsoft.com/office/drawing/2014/main" id="{7697B18B-54D9-4AE9-9503-409CEDDF8371}"/>
              </a:ext>
            </a:extLst>
          </p:cNvPr>
          <p:cNvPicPr>
            <a:picLocks noChangeAspect="1"/>
          </p:cNvPicPr>
          <p:nvPr/>
        </p:nvPicPr>
        <p:blipFill>
          <a:blip r:embed="rId5"/>
          <a:stretch>
            <a:fillRect/>
          </a:stretch>
        </p:blipFill>
        <p:spPr>
          <a:xfrm>
            <a:off x="4368401" y="2646877"/>
            <a:ext cx="2322984" cy="1833387"/>
          </a:xfrm>
          <a:prstGeom prst="rect">
            <a:avLst/>
          </a:prstGeom>
        </p:spPr>
      </p:pic>
      <p:pic>
        <p:nvPicPr>
          <p:cNvPr id="12" name="그림 11">
            <a:extLst>
              <a:ext uri="{FF2B5EF4-FFF2-40B4-BE49-F238E27FC236}">
                <a16:creationId xmlns:a16="http://schemas.microsoft.com/office/drawing/2014/main" id="{615CA84C-872B-4552-B09E-D3F6B6F2BB82}"/>
              </a:ext>
            </a:extLst>
          </p:cNvPr>
          <p:cNvPicPr>
            <a:picLocks noChangeAspect="1"/>
          </p:cNvPicPr>
          <p:nvPr/>
        </p:nvPicPr>
        <p:blipFill>
          <a:blip r:embed="rId6"/>
          <a:stretch>
            <a:fillRect/>
          </a:stretch>
        </p:blipFill>
        <p:spPr>
          <a:xfrm>
            <a:off x="391411" y="2620596"/>
            <a:ext cx="1326112" cy="1817915"/>
          </a:xfrm>
          <a:prstGeom prst="rect">
            <a:avLst/>
          </a:prstGeom>
        </p:spPr>
      </p:pic>
      <p:pic>
        <p:nvPicPr>
          <p:cNvPr id="14" name="그림 13">
            <a:extLst>
              <a:ext uri="{FF2B5EF4-FFF2-40B4-BE49-F238E27FC236}">
                <a16:creationId xmlns:a16="http://schemas.microsoft.com/office/drawing/2014/main" id="{9B0FF3FD-9FF5-424C-95EE-367E23930995}"/>
              </a:ext>
            </a:extLst>
          </p:cNvPr>
          <p:cNvPicPr>
            <a:picLocks noChangeAspect="1"/>
          </p:cNvPicPr>
          <p:nvPr/>
        </p:nvPicPr>
        <p:blipFill>
          <a:blip r:embed="rId2"/>
          <a:stretch>
            <a:fillRect/>
          </a:stretch>
        </p:blipFill>
        <p:spPr>
          <a:xfrm>
            <a:off x="2404956" y="2639755"/>
            <a:ext cx="1317517" cy="1834796"/>
          </a:xfrm>
          <a:prstGeom prst="rect">
            <a:avLst/>
          </a:prstGeom>
        </p:spPr>
      </p:pic>
      <p:sp>
        <p:nvSpPr>
          <p:cNvPr id="15" name="오른쪽 화살표 5">
            <a:extLst>
              <a:ext uri="{FF2B5EF4-FFF2-40B4-BE49-F238E27FC236}">
                <a16:creationId xmlns:a16="http://schemas.microsoft.com/office/drawing/2014/main" id="{101CC4F6-7175-4AC2-9FE3-E25356613579}"/>
              </a:ext>
            </a:extLst>
          </p:cNvPr>
          <p:cNvSpPr/>
          <p:nvPr/>
        </p:nvSpPr>
        <p:spPr>
          <a:xfrm>
            <a:off x="1897381" y="3435591"/>
            <a:ext cx="442736"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6" name="오른쪽 화살표 5">
            <a:extLst>
              <a:ext uri="{FF2B5EF4-FFF2-40B4-BE49-F238E27FC236}">
                <a16:creationId xmlns:a16="http://schemas.microsoft.com/office/drawing/2014/main" id="{E26AF4E3-982E-4CE2-B59B-BC63C86AA61C}"/>
              </a:ext>
            </a:extLst>
          </p:cNvPr>
          <p:cNvSpPr/>
          <p:nvPr/>
        </p:nvSpPr>
        <p:spPr>
          <a:xfrm>
            <a:off x="3818913" y="3435591"/>
            <a:ext cx="398997" cy="187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18" name="그림 17">
            <a:extLst>
              <a:ext uri="{FF2B5EF4-FFF2-40B4-BE49-F238E27FC236}">
                <a16:creationId xmlns:a16="http://schemas.microsoft.com/office/drawing/2014/main" id="{1FEDB83C-9311-4D6E-916D-0C06FC9E28C3}"/>
              </a:ext>
            </a:extLst>
          </p:cNvPr>
          <p:cNvPicPr>
            <a:picLocks noChangeAspect="1"/>
          </p:cNvPicPr>
          <p:nvPr/>
        </p:nvPicPr>
        <p:blipFill rotWithShape="1">
          <a:blip r:embed="rId4"/>
          <a:srcRect l="53903"/>
          <a:stretch/>
        </p:blipFill>
        <p:spPr>
          <a:xfrm>
            <a:off x="3948679" y="2707530"/>
            <a:ext cx="269231" cy="648837"/>
          </a:xfrm>
          <a:prstGeom prst="rect">
            <a:avLst/>
          </a:prstGeom>
        </p:spPr>
      </p:pic>
    </p:spTree>
    <p:extLst>
      <p:ext uri="{BB962C8B-B14F-4D97-AF65-F5344CB8AC3E}">
        <p14:creationId xmlns:p14="http://schemas.microsoft.com/office/powerpoint/2010/main" val="77286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22" grpId="0"/>
      <p:bldP spid="25" grpId="0"/>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3202" y="344875"/>
            <a:ext cx="8263288" cy="994172"/>
          </a:xfrm>
        </p:spPr>
        <p:txBody>
          <a:bodyPr>
            <a:normAutofit/>
          </a:bodyPr>
          <a:lstStyle/>
          <a:p>
            <a:pPr algn="l"/>
            <a:r>
              <a:rPr lang="en-US" altLang="ko-KR" sz="2000" u="sng" dirty="0">
                <a:solidFill>
                  <a:srgbClr val="FF0000"/>
                </a:solidFill>
              </a:rPr>
              <a:t>S</a:t>
            </a:r>
            <a:r>
              <a:rPr lang="en-US" altLang="ko-KR" sz="2000" dirty="0"/>
              <a:t>ingle budesonide/formoterol </a:t>
            </a:r>
            <a:r>
              <a:rPr lang="en-US" altLang="ko-KR" sz="2000" u="sng" dirty="0">
                <a:solidFill>
                  <a:srgbClr val="FF0000"/>
                </a:solidFill>
              </a:rPr>
              <a:t>M</a:t>
            </a:r>
            <a:r>
              <a:rPr lang="en-US" altLang="ko-KR" sz="2000" dirty="0"/>
              <a:t>aintenance </a:t>
            </a:r>
            <a:br>
              <a:rPr lang="en-US" altLang="ko-KR" sz="2000" dirty="0"/>
            </a:br>
            <a:r>
              <a:rPr lang="en-US" altLang="ko-KR" sz="2000" u="sng" dirty="0">
                <a:solidFill>
                  <a:srgbClr val="FF0000"/>
                </a:solidFill>
              </a:rPr>
              <a:t>A</a:t>
            </a:r>
            <a:r>
              <a:rPr lang="en-US" altLang="ko-KR" sz="2000" dirty="0"/>
              <a:t>nd </a:t>
            </a:r>
            <a:r>
              <a:rPr lang="en-US" altLang="ko-KR" sz="2000" u="sng" dirty="0">
                <a:solidFill>
                  <a:srgbClr val="FF0000"/>
                </a:solidFill>
              </a:rPr>
              <a:t>R</a:t>
            </a:r>
            <a:r>
              <a:rPr lang="en-US" altLang="ko-KR" sz="2000" dirty="0"/>
              <a:t>eliever </a:t>
            </a:r>
            <a:r>
              <a:rPr lang="en-US" altLang="ko-KR" sz="2000" u="sng" dirty="0">
                <a:solidFill>
                  <a:srgbClr val="FF0000"/>
                </a:solidFill>
              </a:rPr>
              <a:t>T</a:t>
            </a:r>
            <a:r>
              <a:rPr lang="en-US" altLang="ko-KR" sz="2000" dirty="0"/>
              <a:t>herapy</a:t>
            </a:r>
            <a:endParaRPr lang="ko-KR" altLang="en-US" sz="2000" dirty="0">
              <a:latin typeface="+mn-lt"/>
            </a:endParaRPr>
          </a:p>
        </p:txBody>
      </p:sp>
      <p:pic>
        <p:nvPicPr>
          <p:cNvPr id="5" name="그림 4"/>
          <p:cNvPicPr>
            <a:picLocks noChangeAspect="1"/>
          </p:cNvPicPr>
          <p:nvPr/>
        </p:nvPicPr>
        <p:blipFill rotWithShape="1">
          <a:blip r:embed="rId2"/>
          <a:srcRect t="23046"/>
          <a:stretch/>
        </p:blipFill>
        <p:spPr>
          <a:xfrm>
            <a:off x="229795" y="1339047"/>
            <a:ext cx="6409210" cy="3154680"/>
          </a:xfrm>
          <a:prstGeom prst="rect">
            <a:avLst/>
          </a:prstGeom>
        </p:spPr>
      </p:pic>
      <p:pic>
        <p:nvPicPr>
          <p:cNvPr id="4" name="Picture 3" descr="1120_asthma_006">
            <a:extLst>
              <a:ext uri="{FF2B5EF4-FFF2-40B4-BE49-F238E27FC236}">
                <a16:creationId xmlns:a16="http://schemas.microsoft.com/office/drawing/2014/main" id="{BC696BBF-EC35-41A8-8C89-A5D7E093992F}"/>
              </a:ext>
            </a:extLst>
          </p:cNvPr>
          <p:cNvPicPr>
            <a:picLocks noChangeAspect="1" noChangeArrowheads="1"/>
          </p:cNvPicPr>
          <p:nvPr/>
        </p:nvPicPr>
        <p:blipFill>
          <a:blip r:embed="rId3" cstate="print"/>
          <a:srcRect l="21649" t="9052" r="71268" b="80440"/>
          <a:stretch>
            <a:fillRect/>
          </a:stretch>
        </p:blipFill>
        <p:spPr bwMode="auto">
          <a:xfrm>
            <a:off x="229795" y="344875"/>
            <a:ext cx="485775" cy="540544"/>
          </a:xfrm>
          <a:prstGeom prst="rect">
            <a:avLst/>
          </a:prstGeom>
          <a:noFill/>
          <a:ln w="9525">
            <a:noFill/>
            <a:miter lim="800000"/>
            <a:headEnd/>
            <a:tailEnd/>
          </a:ln>
        </p:spPr>
      </p:pic>
      <p:sp>
        <p:nvSpPr>
          <p:cNvPr id="6" name="직사각형 5">
            <a:extLst>
              <a:ext uri="{FF2B5EF4-FFF2-40B4-BE49-F238E27FC236}">
                <a16:creationId xmlns:a16="http://schemas.microsoft.com/office/drawing/2014/main" id="{32CE6BB9-89E8-4798-9309-1FF0061B6EA7}"/>
              </a:ext>
            </a:extLst>
          </p:cNvPr>
          <p:cNvSpPr/>
          <p:nvPr/>
        </p:nvSpPr>
        <p:spPr>
          <a:xfrm>
            <a:off x="4335157" y="2812507"/>
            <a:ext cx="2149463" cy="1401353"/>
          </a:xfrm>
          <a:prstGeom prst="rect">
            <a:avLst/>
          </a:prstGeom>
          <a:no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6754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F8844C4-AD31-435D-9B39-07CF07B3D0AD}"/>
              </a:ext>
            </a:extLst>
          </p:cNvPr>
          <p:cNvPicPr>
            <a:picLocks noChangeAspect="1"/>
          </p:cNvPicPr>
          <p:nvPr/>
        </p:nvPicPr>
        <p:blipFill>
          <a:blip r:embed="rId2"/>
          <a:stretch>
            <a:fillRect/>
          </a:stretch>
        </p:blipFill>
        <p:spPr>
          <a:xfrm>
            <a:off x="2255520" y="1519388"/>
            <a:ext cx="2346960" cy="2223435"/>
          </a:xfrm>
          <a:prstGeom prst="rect">
            <a:avLst/>
          </a:prstGeom>
        </p:spPr>
      </p:pic>
    </p:spTree>
    <p:extLst>
      <p:ext uri="{BB962C8B-B14F-4D97-AF65-F5344CB8AC3E}">
        <p14:creationId xmlns:p14="http://schemas.microsoft.com/office/powerpoint/2010/main" val="74375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E706C2E8-CC59-4E5F-9289-49EA4375E2E2}"/>
              </a:ext>
            </a:extLst>
          </p:cNvPr>
          <p:cNvSpPr>
            <a:spLocks noGrp="1"/>
          </p:cNvSpPr>
          <p:nvPr>
            <p:ph idx="1"/>
          </p:nvPr>
        </p:nvSpPr>
        <p:spPr/>
        <p:txBody>
          <a:bodyPr/>
          <a:lstStyle/>
          <a:p>
            <a:endParaRPr lang="ko-KR" altLang="en-US"/>
          </a:p>
        </p:txBody>
      </p:sp>
      <p:sp>
        <p:nvSpPr>
          <p:cNvPr id="4" name="텍스트 개체 틀 3">
            <a:extLst>
              <a:ext uri="{FF2B5EF4-FFF2-40B4-BE49-F238E27FC236}">
                <a16:creationId xmlns:a16="http://schemas.microsoft.com/office/drawing/2014/main" id="{4CFC2CBC-E37B-4936-96DA-2F993A8F7A4C}"/>
              </a:ext>
            </a:extLst>
          </p:cNvPr>
          <p:cNvSpPr>
            <a:spLocks noGrp="1"/>
          </p:cNvSpPr>
          <p:nvPr>
            <p:ph type="body" sz="quarter" idx="11"/>
          </p:nvPr>
        </p:nvSpPr>
        <p:spPr/>
        <p:txBody>
          <a:bodyPr/>
          <a:lstStyle/>
          <a:p>
            <a:endParaRPr lang="ko-KR" altLang="en-US"/>
          </a:p>
        </p:txBody>
      </p:sp>
      <p:pic>
        <p:nvPicPr>
          <p:cNvPr id="5" name="그림 4">
            <a:extLst>
              <a:ext uri="{FF2B5EF4-FFF2-40B4-BE49-F238E27FC236}">
                <a16:creationId xmlns:a16="http://schemas.microsoft.com/office/drawing/2014/main" id="{4829546C-5C61-42F1-BEE6-7412C6484E89}"/>
              </a:ext>
            </a:extLst>
          </p:cNvPr>
          <p:cNvPicPr>
            <a:picLocks noChangeAspect="1"/>
          </p:cNvPicPr>
          <p:nvPr/>
        </p:nvPicPr>
        <p:blipFill>
          <a:blip r:embed="rId2"/>
          <a:stretch>
            <a:fillRect/>
          </a:stretch>
        </p:blipFill>
        <p:spPr>
          <a:xfrm>
            <a:off x="606115" y="827921"/>
            <a:ext cx="5828647" cy="3859241"/>
          </a:xfrm>
          <a:prstGeom prst="rect">
            <a:avLst/>
          </a:prstGeom>
        </p:spPr>
      </p:pic>
      <p:sp>
        <p:nvSpPr>
          <p:cNvPr id="6" name="제목 1">
            <a:extLst>
              <a:ext uri="{FF2B5EF4-FFF2-40B4-BE49-F238E27FC236}">
                <a16:creationId xmlns:a16="http://schemas.microsoft.com/office/drawing/2014/main" id="{B262BD0B-F6AE-4B8D-B5BF-9FCC8EF0AD14}"/>
              </a:ext>
            </a:extLst>
          </p:cNvPr>
          <p:cNvSpPr txBox="1">
            <a:spLocks/>
          </p:cNvSpPr>
          <p:nvPr/>
        </p:nvSpPr>
        <p:spPr>
          <a:xfrm>
            <a:off x="800212" y="169881"/>
            <a:ext cx="5915025" cy="537592"/>
          </a:xfrm>
          <a:prstGeom prst="rect">
            <a:avLst/>
          </a:prstGeom>
        </p:spPr>
        <p:txBody>
          <a:bodyPr wrap="square" lIns="0" tIns="46799" rIns="89999" bIns="46799" anchor="b">
            <a:normAutofit fontScale="97500"/>
          </a:bodyPr>
          <a:lstStyle>
            <a:lvl1pPr algn="l" defTabSz="457200" rtl="0" eaLnBrk="1" latinLnBrk="1" hangingPunct="1">
              <a:spcBef>
                <a:spcPct val="0"/>
              </a:spcBef>
              <a:buNone/>
              <a:defRPr sz="2100" b="1" i="0" kern="1200">
                <a:solidFill>
                  <a:srgbClr val="5C5C5C"/>
                </a:solidFill>
                <a:latin typeface="Arial (Headings)"/>
                <a:ea typeface="+mj-ea"/>
                <a:cs typeface="+mj-cs"/>
              </a:defRPr>
            </a:lvl1pPr>
          </a:lstStyle>
          <a:p>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꾸준히 치료받는 천식 환자 적어</a:t>
            </a:r>
          </a:p>
        </p:txBody>
      </p:sp>
      <p:pic>
        <p:nvPicPr>
          <p:cNvPr id="7" name="Picture 3" descr="1120_asthma_006">
            <a:extLst>
              <a:ext uri="{FF2B5EF4-FFF2-40B4-BE49-F238E27FC236}">
                <a16:creationId xmlns:a16="http://schemas.microsoft.com/office/drawing/2014/main" id="{C38DE786-A944-4FA1-A4F5-6993382D2C62}"/>
              </a:ext>
            </a:extLst>
          </p:cNvPr>
          <p:cNvPicPr>
            <a:picLocks noChangeAspect="1" noChangeArrowheads="1"/>
          </p:cNvPicPr>
          <p:nvPr/>
        </p:nvPicPr>
        <p:blipFill>
          <a:blip r:embed="rId3" cstate="print"/>
          <a:srcRect l="21649" t="9052" r="71268" b="80440"/>
          <a:stretch>
            <a:fillRect/>
          </a:stretch>
        </p:blipFill>
        <p:spPr bwMode="auto">
          <a:xfrm>
            <a:off x="229795" y="195263"/>
            <a:ext cx="485775" cy="540544"/>
          </a:xfrm>
          <a:prstGeom prst="rect">
            <a:avLst/>
          </a:prstGeom>
          <a:noFill/>
          <a:ln w="9525">
            <a:noFill/>
            <a:miter lim="800000"/>
            <a:headEnd/>
            <a:tailEnd/>
          </a:ln>
        </p:spPr>
      </p:pic>
    </p:spTree>
    <p:extLst>
      <p:ext uri="{BB962C8B-B14F-4D97-AF65-F5344CB8AC3E}">
        <p14:creationId xmlns:p14="http://schemas.microsoft.com/office/powerpoint/2010/main" val="104614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00212" y="169881"/>
            <a:ext cx="5915025" cy="994172"/>
          </a:xfrm>
        </p:spPr>
        <p:txBody>
          <a:bodyPr>
            <a:normAutofit/>
          </a:bodyPr>
          <a:lstStyle/>
          <a:p>
            <a:pPr algn="l"/>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흡입제 </a:t>
            </a:r>
            <a:r>
              <a:rPr lang="ko-KR" altLang="en-US" sz="3000" dirty="0" err="1">
                <a:latin typeface="함초롬돋움" panose="020B0504000101010101" pitchFamily="50" charset="-127"/>
                <a:ea typeface="함초롬돋움" panose="020B0504000101010101" pitchFamily="50" charset="-127"/>
                <a:cs typeface="함초롬돋움" panose="020B0504000101010101" pitchFamily="50" charset="-127"/>
              </a:rPr>
              <a:t>처방률</a:t>
            </a:r>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 많이 떨어져</a:t>
            </a:r>
          </a:p>
        </p:txBody>
      </p:sp>
      <p:pic>
        <p:nvPicPr>
          <p:cNvPr id="5" name="Picture 3" descr="1120_asthma_006"/>
          <p:cNvPicPr>
            <a:picLocks noChangeAspect="1" noChangeArrowheads="1"/>
          </p:cNvPicPr>
          <p:nvPr/>
        </p:nvPicPr>
        <p:blipFill>
          <a:blip r:embed="rId2" cstate="print"/>
          <a:srcRect l="21649" t="9052" r="71268" b="80440"/>
          <a:stretch>
            <a:fillRect/>
          </a:stretch>
        </p:blipFill>
        <p:spPr bwMode="auto">
          <a:xfrm>
            <a:off x="229795" y="195263"/>
            <a:ext cx="485775" cy="540544"/>
          </a:xfrm>
          <a:prstGeom prst="rect">
            <a:avLst/>
          </a:prstGeom>
          <a:noFill/>
          <a:ln w="9525">
            <a:noFill/>
            <a:miter lim="800000"/>
            <a:headEnd/>
            <a:tailEnd/>
          </a:ln>
        </p:spPr>
      </p:pic>
      <p:pic>
        <p:nvPicPr>
          <p:cNvPr id="6" name="그림 5">
            <a:extLst>
              <a:ext uri="{FF2B5EF4-FFF2-40B4-BE49-F238E27FC236}">
                <a16:creationId xmlns:a16="http://schemas.microsoft.com/office/drawing/2014/main" id="{7CB1E67B-FCEE-456D-9919-7C9A301E5D7B}"/>
              </a:ext>
            </a:extLst>
          </p:cNvPr>
          <p:cNvPicPr>
            <a:picLocks noChangeAspect="1"/>
          </p:cNvPicPr>
          <p:nvPr/>
        </p:nvPicPr>
        <p:blipFill>
          <a:blip r:embed="rId3"/>
          <a:stretch>
            <a:fillRect/>
          </a:stretch>
        </p:blipFill>
        <p:spPr>
          <a:xfrm>
            <a:off x="297936" y="988548"/>
            <a:ext cx="6262127" cy="3166403"/>
          </a:xfrm>
          <a:prstGeom prst="rect">
            <a:avLst/>
          </a:prstGeom>
        </p:spPr>
      </p:pic>
      <p:sp>
        <p:nvSpPr>
          <p:cNvPr id="7" name="직사각형 6">
            <a:extLst>
              <a:ext uri="{FF2B5EF4-FFF2-40B4-BE49-F238E27FC236}">
                <a16:creationId xmlns:a16="http://schemas.microsoft.com/office/drawing/2014/main" id="{279ACB4E-9EEA-440C-9A6F-C74AB5310C99}"/>
              </a:ext>
            </a:extLst>
          </p:cNvPr>
          <p:cNvSpPr/>
          <p:nvPr/>
        </p:nvSpPr>
        <p:spPr>
          <a:xfrm>
            <a:off x="4969946" y="4921102"/>
            <a:ext cx="1935145" cy="215444"/>
          </a:xfrm>
          <a:prstGeom prst="rect">
            <a:avLst/>
          </a:prstGeom>
        </p:spPr>
        <p:txBody>
          <a:bodyPr wrap="none">
            <a:spAutoFit/>
          </a:bodyPr>
          <a:lstStyle/>
          <a:p>
            <a:r>
              <a:rPr lang="en-US" altLang="ko-KR" sz="800" dirty="0"/>
              <a:t>Thompson PJ et al. </a:t>
            </a:r>
            <a:r>
              <a:rPr lang="en-US" altLang="ko-KR" sz="800" dirty="0" err="1"/>
              <a:t>Respirology</a:t>
            </a:r>
            <a:r>
              <a:rPr lang="en-US" altLang="ko-KR" sz="800" dirty="0"/>
              <a:t>, 2013</a:t>
            </a:r>
            <a:endParaRPr lang="ko-KR" altLang="en-US" sz="800" dirty="0"/>
          </a:p>
        </p:txBody>
      </p:sp>
    </p:spTree>
    <p:extLst>
      <p:ext uri="{BB962C8B-B14F-4D97-AF65-F5344CB8AC3E}">
        <p14:creationId xmlns:p14="http://schemas.microsoft.com/office/powerpoint/2010/main" val="228569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300955" y="967176"/>
            <a:ext cx="2185568" cy="2868394"/>
          </a:xfrm>
        </p:spPr>
        <p:txBody>
          <a:bodyPr/>
          <a:lstStyle/>
          <a:p>
            <a:pPr marL="0" indent="0">
              <a:buNone/>
            </a:pPr>
            <a:r>
              <a:rPr lang="en-US" altLang="ko-KR" sz="2000" dirty="0"/>
              <a:t>                           30%: </a:t>
            </a:r>
            <a:r>
              <a:rPr lang="ko-KR" altLang="en-US" sz="2000" dirty="0"/>
              <a:t>약국에서 구매하지 않음</a:t>
            </a:r>
            <a:endParaRPr lang="en-US" altLang="ko-KR" sz="2000" dirty="0"/>
          </a:p>
          <a:p>
            <a:pPr marL="0" indent="0">
              <a:buNone/>
            </a:pPr>
            <a:endParaRPr lang="en-US" altLang="ko-KR" sz="2000" dirty="0"/>
          </a:p>
          <a:p>
            <a:pPr marL="0" indent="0">
              <a:buNone/>
            </a:pPr>
            <a:r>
              <a:rPr lang="en-US" altLang="ko-KR" sz="2000" dirty="0"/>
              <a:t>50%: </a:t>
            </a:r>
            <a:r>
              <a:rPr lang="ko-KR" altLang="en-US" sz="2000" dirty="0"/>
              <a:t>꾸준히 사용하지 않음</a:t>
            </a:r>
            <a:r>
              <a:rPr lang="en-US" altLang="ko-KR" sz="2000" dirty="0"/>
              <a:t>. </a:t>
            </a:r>
            <a:endParaRPr lang="ko-KR" altLang="en-US" sz="2000" dirty="0"/>
          </a:p>
        </p:txBody>
      </p:sp>
      <p:pic>
        <p:nvPicPr>
          <p:cNvPr id="4" name="그림 3"/>
          <p:cNvPicPr>
            <a:picLocks noChangeAspect="1"/>
          </p:cNvPicPr>
          <p:nvPr/>
        </p:nvPicPr>
        <p:blipFill>
          <a:blip r:embed="rId2"/>
          <a:stretch>
            <a:fillRect/>
          </a:stretch>
        </p:blipFill>
        <p:spPr>
          <a:xfrm>
            <a:off x="366099" y="1243462"/>
            <a:ext cx="3819133" cy="2930577"/>
          </a:xfrm>
          <a:prstGeom prst="rect">
            <a:avLst/>
          </a:prstGeom>
        </p:spPr>
      </p:pic>
      <p:pic>
        <p:nvPicPr>
          <p:cNvPr id="5" name="Picture 3" descr="1120_asthma_006"/>
          <p:cNvPicPr>
            <a:picLocks noChangeAspect="1" noChangeArrowheads="1"/>
          </p:cNvPicPr>
          <p:nvPr/>
        </p:nvPicPr>
        <p:blipFill>
          <a:blip r:embed="rId3" cstate="print"/>
          <a:srcRect l="21649" t="9052" r="71268" b="80440"/>
          <a:stretch>
            <a:fillRect/>
          </a:stretch>
        </p:blipFill>
        <p:spPr bwMode="auto">
          <a:xfrm>
            <a:off x="229795" y="195263"/>
            <a:ext cx="485775" cy="540544"/>
          </a:xfrm>
          <a:prstGeom prst="rect">
            <a:avLst/>
          </a:prstGeom>
          <a:noFill/>
          <a:ln w="9525">
            <a:noFill/>
            <a:miter lim="800000"/>
            <a:headEnd/>
            <a:tailEnd/>
          </a:ln>
        </p:spPr>
      </p:pic>
      <p:sp>
        <p:nvSpPr>
          <p:cNvPr id="7" name="제목 1"/>
          <p:cNvSpPr txBox="1">
            <a:spLocks/>
          </p:cNvSpPr>
          <p:nvPr/>
        </p:nvSpPr>
        <p:spPr>
          <a:xfrm>
            <a:off x="758411" y="-31552"/>
            <a:ext cx="5915025" cy="994172"/>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rPr>
              <a:t>낮은 천식 지속 </a:t>
            </a:r>
            <a:r>
              <a:rPr lang="ko-KR" altLang="en-US" sz="3000" dirty="0" err="1">
                <a:latin typeface="함초롬돋움" panose="020B0504000101010101" pitchFamily="50" charset="-127"/>
                <a:ea typeface="함초롬돋움" panose="020B0504000101010101" pitchFamily="50" charset="-127"/>
                <a:cs typeface="함초롬돋움" panose="020B0504000101010101" pitchFamily="50" charset="-127"/>
              </a:rPr>
              <a:t>치료율</a:t>
            </a:r>
            <a:endParaRPr lang="ko-KR" altLang="en-US" sz="3000" dirty="0">
              <a:latin typeface="함초롬돋움" panose="020B0504000101010101" pitchFamily="50" charset="-127"/>
              <a:ea typeface="함초롬돋움" panose="020B0504000101010101" pitchFamily="50" charset="-127"/>
              <a:cs typeface="함초롬돋움" panose="020B0504000101010101" pitchFamily="50" charset="-127"/>
            </a:endParaRPr>
          </a:p>
        </p:txBody>
      </p:sp>
    </p:spTree>
    <p:extLst>
      <p:ext uri="{BB962C8B-B14F-4D97-AF65-F5344CB8AC3E}">
        <p14:creationId xmlns:p14="http://schemas.microsoft.com/office/powerpoint/2010/main" val="2084103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00212" y="169881"/>
            <a:ext cx="5915025" cy="994172"/>
          </a:xfrm>
        </p:spPr>
        <p:txBody>
          <a:bodyPr>
            <a:normAutofit/>
          </a:bodyPr>
          <a:lstStyle/>
          <a:p>
            <a:pPr algn="l"/>
            <a:r>
              <a:rPr lang="ko-KR" altLang="en-US" sz="2400" dirty="0">
                <a:latin typeface="함초롬돋움" panose="020B0504000101010101" pitchFamily="50" charset="-127"/>
                <a:ea typeface="함초롬돋움" panose="020B0504000101010101" pitchFamily="50" charset="-127"/>
                <a:cs typeface="함초롬돋움" panose="020B0504000101010101" pitchFamily="50" charset="-127"/>
              </a:rPr>
              <a:t>흡입제 잘못 사용하는 경우 많아</a:t>
            </a:r>
          </a:p>
        </p:txBody>
      </p:sp>
      <p:pic>
        <p:nvPicPr>
          <p:cNvPr id="5" name="Picture 3" descr="1120_asthma_006"/>
          <p:cNvPicPr>
            <a:picLocks noChangeAspect="1" noChangeArrowheads="1"/>
          </p:cNvPicPr>
          <p:nvPr/>
        </p:nvPicPr>
        <p:blipFill>
          <a:blip r:embed="rId2" cstate="print"/>
          <a:srcRect l="21649" t="9052" r="71268" b="80440"/>
          <a:stretch>
            <a:fillRect/>
          </a:stretch>
        </p:blipFill>
        <p:spPr bwMode="auto">
          <a:xfrm>
            <a:off x="229795" y="195263"/>
            <a:ext cx="485775" cy="540544"/>
          </a:xfrm>
          <a:prstGeom prst="rect">
            <a:avLst/>
          </a:prstGeom>
          <a:noFill/>
          <a:ln w="9525">
            <a:noFill/>
            <a:miter lim="800000"/>
            <a:headEnd/>
            <a:tailEnd/>
          </a:ln>
        </p:spPr>
      </p:pic>
      <p:sp>
        <p:nvSpPr>
          <p:cNvPr id="7" name="직사각형 6">
            <a:extLst>
              <a:ext uri="{FF2B5EF4-FFF2-40B4-BE49-F238E27FC236}">
                <a16:creationId xmlns:a16="http://schemas.microsoft.com/office/drawing/2014/main" id="{279ACB4E-9EEA-440C-9A6F-C74AB5310C99}"/>
              </a:ext>
            </a:extLst>
          </p:cNvPr>
          <p:cNvSpPr/>
          <p:nvPr/>
        </p:nvSpPr>
        <p:spPr>
          <a:xfrm>
            <a:off x="4997998" y="4921102"/>
            <a:ext cx="1879041" cy="215444"/>
          </a:xfrm>
          <a:prstGeom prst="rect">
            <a:avLst/>
          </a:prstGeom>
        </p:spPr>
        <p:txBody>
          <a:bodyPr wrap="none">
            <a:spAutoFit/>
          </a:bodyPr>
          <a:lstStyle/>
          <a:p>
            <a:pPr algn="ctr">
              <a:spcBef>
                <a:spcPct val="20000"/>
              </a:spcBef>
            </a:pPr>
            <a:r>
              <a:rPr lang="en-US" altLang="ko-KR" sz="800" b="1" dirty="0" err="1">
                <a:latin typeface="Times New Roman" panose="02020603050405020304" pitchFamily="18" charset="0"/>
              </a:rPr>
              <a:t>Molimard</a:t>
            </a:r>
            <a:r>
              <a:rPr lang="en-US" altLang="ko-KR" sz="800" b="1" dirty="0">
                <a:latin typeface="Times New Roman" panose="02020603050405020304" pitchFamily="18" charset="0"/>
              </a:rPr>
              <a:t> M et al. J Aerosol Med 2003</a:t>
            </a:r>
          </a:p>
        </p:txBody>
      </p:sp>
      <p:sp>
        <p:nvSpPr>
          <p:cNvPr id="8" name="Text Box 5">
            <a:extLst>
              <a:ext uri="{FF2B5EF4-FFF2-40B4-BE49-F238E27FC236}">
                <a16:creationId xmlns:a16="http://schemas.microsoft.com/office/drawing/2014/main" id="{6009903F-94F9-4583-8141-DB3439BB97C4}"/>
              </a:ext>
            </a:extLst>
          </p:cNvPr>
          <p:cNvSpPr txBox="1">
            <a:spLocks noChangeArrowheads="1"/>
          </p:cNvSpPr>
          <p:nvPr/>
        </p:nvSpPr>
        <p:spPr bwMode="auto">
          <a:xfrm>
            <a:off x="5110691" y="5919612"/>
            <a:ext cx="34663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lang="en-US" altLang="ko-KR" sz="1600" b="1" i="1">
                <a:latin typeface="Times New Roman" panose="02020603050405020304" pitchFamily="18" charset="0"/>
              </a:rPr>
              <a:t>Molimard M et al. J Aerosol Med 2003</a:t>
            </a:r>
          </a:p>
        </p:txBody>
      </p:sp>
      <p:pic>
        <p:nvPicPr>
          <p:cNvPr id="3" name="그림 2">
            <a:extLst>
              <a:ext uri="{FF2B5EF4-FFF2-40B4-BE49-F238E27FC236}">
                <a16:creationId xmlns:a16="http://schemas.microsoft.com/office/drawing/2014/main" id="{9ED21E9F-1FB0-4670-8842-A6B8FDD9AF27}"/>
              </a:ext>
            </a:extLst>
          </p:cNvPr>
          <p:cNvPicPr>
            <a:picLocks noChangeAspect="1"/>
          </p:cNvPicPr>
          <p:nvPr/>
        </p:nvPicPr>
        <p:blipFill>
          <a:blip r:embed="rId3"/>
          <a:stretch>
            <a:fillRect/>
          </a:stretch>
        </p:blipFill>
        <p:spPr>
          <a:xfrm>
            <a:off x="860347" y="1072613"/>
            <a:ext cx="5137306" cy="3362600"/>
          </a:xfrm>
          <a:prstGeom prst="rect">
            <a:avLst/>
          </a:prstGeom>
        </p:spPr>
      </p:pic>
      <p:sp>
        <p:nvSpPr>
          <p:cNvPr id="44" name="직사각형 43">
            <a:extLst>
              <a:ext uri="{FF2B5EF4-FFF2-40B4-BE49-F238E27FC236}">
                <a16:creationId xmlns:a16="http://schemas.microsoft.com/office/drawing/2014/main" id="{30288777-5FBA-40C8-B15B-B2CBD684E75D}"/>
              </a:ext>
            </a:extLst>
          </p:cNvPr>
          <p:cNvSpPr/>
          <p:nvPr/>
        </p:nvSpPr>
        <p:spPr>
          <a:xfrm>
            <a:off x="3649980" y="2859697"/>
            <a:ext cx="2059591" cy="1575516"/>
          </a:xfrm>
          <a:prstGeom prst="rect">
            <a:avLst/>
          </a:prstGeom>
          <a:solidFill>
            <a:schemeClr val="accent2">
              <a:lumMod val="25000"/>
              <a:lumOff val="75000"/>
              <a:alpha val="3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341757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External Template 16x9.potx" id="{2869ACD4-1693-4F65-BD54-2051ACED5F7F}" vid="{04D652D5-83BA-4C49-8C9E-B283E5C2DC94}"/>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External Template 16x9.potx" id="{2869ACD4-1693-4F65-BD54-2051ACED5F7F}" vid="{C405CDF7-6B1A-4359-A756-07517A4455F5}"/>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External Template 16x9.potx" id="{2869ACD4-1693-4F65-BD54-2051ACED5F7F}" vid="{0D6A6422-3D74-455F-BB9F-90AE73CD780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 External Template 16x9.potx" id="{2869ACD4-1693-4F65-BD54-2051ACED5F7F}" vid="{D4B437A4-A9CF-4D1F-ADCE-993FC96AAEB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10072</TotalTime>
  <Words>922</Words>
  <Application>Microsoft Office PowerPoint</Application>
  <PresentationFormat>사용자 지정</PresentationFormat>
  <Paragraphs>227</Paragraphs>
  <Slides>59</Slides>
  <Notes>25</Notes>
  <HiddenSlides>0</HiddenSlides>
  <MMClips>6</MMClips>
  <ScaleCrop>false</ScaleCrop>
  <HeadingPairs>
    <vt:vector size="6" baseType="variant">
      <vt:variant>
        <vt:lpstr>사용한 글꼴</vt:lpstr>
      </vt:variant>
      <vt:variant>
        <vt:i4>9</vt:i4>
      </vt:variant>
      <vt:variant>
        <vt:lpstr>테마</vt:lpstr>
      </vt:variant>
      <vt:variant>
        <vt:i4>4</vt:i4>
      </vt:variant>
      <vt:variant>
        <vt:lpstr>슬라이드 제목</vt:lpstr>
      </vt:variant>
      <vt:variant>
        <vt:i4>59</vt:i4>
      </vt:variant>
    </vt:vector>
  </HeadingPairs>
  <TitlesOfParts>
    <vt:vector size="72" baseType="lpstr">
      <vt:lpstr>Arial (Headings)</vt:lpstr>
      <vt:lpstr>HY견고딕</vt:lpstr>
      <vt:lpstr>나눔바른고딕</vt:lpstr>
      <vt:lpstr>맑은 고딕</vt:lpstr>
      <vt:lpstr>함초롬돋움</vt:lpstr>
      <vt:lpstr>Arial</vt:lpstr>
      <vt:lpstr>Calibri</vt:lpstr>
      <vt:lpstr>Times New Roman</vt:lpstr>
      <vt:lpstr>Wingdings</vt:lpstr>
      <vt:lpstr>AZ Cover Slide Options</vt:lpstr>
      <vt:lpstr>AZ Divider Slide Options</vt:lpstr>
      <vt:lpstr>AZ Divider Slide Options - Colours</vt:lpstr>
      <vt:lpstr>AZ General Master Slide Options</vt:lpstr>
      <vt:lpstr> 적절한 흡입제 선택하기 : 뭣이 중한디?</vt:lpstr>
      <vt:lpstr>PowerPoint 프레젠테이션</vt:lpstr>
      <vt:lpstr>천식 치료 TOC: 흡입용 스테로이드</vt:lpstr>
      <vt:lpstr>PowerPoint 프레젠테이션</vt:lpstr>
      <vt:lpstr>천식이 잘 치료되지 않는 이유는?</vt:lpstr>
      <vt:lpstr>PowerPoint 프레젠테이션</vt:lpstr>
      <vt:lpstr>흡입제 처방률 많이 떨어져</vt:lpstr>
      <vt:lpstr>PowerPoint 프레젠테이션</vt:lpstr>
      <vt:lpstr>흡입제 잘못 사용하는 경우 많아</vt:lpstr>
      <vt:lpstr>잘못 사용하면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Asthma paradox: 속효성 기관지확장제</vt:lpstr>
      <vt:lpstr>Asthma paradox: 흡입용 스테로이드</vt:lpstr>
      <vt:lpstr>Asthma paradox: 흡입용 스테로이드</vt:lpstr>
      <vt:lpstr>PowerPoint 프레젠테이션</vt:lpstr>
      <vt:lpstr>PowerPoint 프레젠테이션</vt:lpstr>
      <vt:lpstr>Seretide + Ventolin    vs.     Symbicort</vt:lpstr>
      <vt:lpstr>Single budesonide/formoterol Maintenance  And Reliever Therapy</vt:lpstr>
      <vt:lpstr>실제 환자들은….</vt:lpstr>
      <vt:lpstr>천식</vt:lpstr>
      <vt:lpstr>천식 악화</vt:lpstr>
      <vt:lpstr>천식 악화</vt:lpstr>
      <vt:lpstr>천식 악화</vt:lpstr>
      <vt:lpstr>PowerPoint 프레젠테이션</vt:lpstr>
      <vt:lpstr>PowerPoint 프레젠테이션</vt:lpstr>
      <vt:lpstr>Single budesonide/formoterol Maintenance  And Reliever Therapy</vt:lpstr>
      <vt:lpstr>PowerPoint 프레젠테이션</vt:lpstr>
    </vt:vector>
  </TitlesOfParts>
  <Company>AstraZeneca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Asthma Pardox</dc:title>
  <dc:creator>Cho, Hyung Jin</dc:creator>
  <cp:keywords>16:9</cp:keywords>
  <dc:description>v1.0</dc:description>
  <cp:lastModifiedBy>Mingyu Kang</cp:lastModifiedBy>
  <cp:revision>133</cp:revision>
  <cp:lastPrinted>2018-04-18T00:15:11Z</cp:lastPrinted>
  <dcterms:created xsi:type="dcterms:W3CDTF">2017-11-14T06:03:39Z</dcterms:created>
  <dcterms:modified xsi:type="dcterms:W3CDTF">2019-09-03T09:14:24Z</dcterms:modified>
  <cp:category>Template</cp:category>
  <cp:contentStatus>최종본</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_MarkAsFinal">
    <vt:bool>true</vt:bool>
  </property>
</Properties>
</file>